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Lst>
  <p:notesMasterIdLst>
    <p:notesMasterId r:id="rId58"/>
  </p:notesMasterIdLst>
  <p:sldIdLst>
    <p:sldId id="256" r:id="rId3"/>
    <p:sldId id="258" r:id="rId4"/>
    <p:sldId id="259" r:id="rId5"/>
    <p:sldId id="263" r:id="rId6"/>
    <p:sldId id="302" r:id="rId7"/>
    <p:sldId id="368" r:id="rId8"/>
    <p:sldId id="303" r:id="rId9"/>
    <p:sldId id="369" r:id="rId10"/>
    <p:sldId id="304" r:id="rId11"/>
    <p:sldId id="370" r:id="rId12"/>
    <p:sldId id="307" r:id="rId13"/>
    <p:sldId id="297" r:id="rId14"/>
    <p:sldId id="305" r:id="rId15"/>
    <p:sldId id="306" r:id="rId16"/>
    <p:sldId id="371" r:id="rId17"/>
    <p:sldId id="372" r:id="rId18"/>
    <p:sldId id="310" r:id="rId19"/>
    <p:sldId id="311" r:id="rId20"/>
    <p:sldId id="312" r:id="rId21"/>
    <p:sldId id="313" r:id="rId22"/>
    <p:sldId id="314" r:id="rId23"/>
    <p:sldId id="373" r:id="rId24"/>
    <p:sldId id="315" r:id="rId25"/>
    <p:sldId id="309" r:id="rId26"/>
    <p:sldId id="387" r:id="rId27"/>
    <p:sldId id="316" r:id="rId28"/>
    <p:sldId id="317" r:id="rId29"/>
    <p:sldId id="322" r:id="rId30"/>
    <p:sldId id="298" r:id="rId31"/>
    <p:sldId id="319" r:id="rId32"/>
    <p:sldId id="382" r:id="rId33"/>
    <p:sldId id="383" r:id="rId34"/>
    <p:sldId id="321" r:id="rId35"/>
    <p:sldId id="379" r:id="rId36"/>
    <p:sldId id="380" r:id="rId37"/>
    <p:sldId id="381" r:id="rId38"/>
    <p:sldId id="378" r:id="rId39"/>
    <p:sldId id="318" r:id="rId40"/>
    <p:sldId id="323" r:id="rId41"/>
    <p:sldId id="374" r:id="rId42"/>
    <p:sldId id="376" r:id="rId43"/>
    <p:sldId id="377" r:id="rId44"/>
    <p:sldId id="324" r:id="rId45"/>
    <p:sldId id="326" r:id="rId46"/>
    <p:sldId id="299" r:id="rId47"/>
    <p:sldId id="329" r:id="rId48"/>
    <p:sldId id="294" r:id="rId49"/>
    <p:sldId id="320" r:id="rId50"/>
    <p:sldId id="327" r:id="rId51"/>
    <p:sldId id="328" r:id="rId52"/>
    <p:sldId id="384" r:id="rId53"/>
    <p:sldId id="385" r:id="rId54"/>
    <p:sldId id="386" r:id="rId55"/>
    <p:sldId id="366" r:id="rId56"/>
    <p:sldId id="300" r:id="rId5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83987"/>
    <a:srgbClr val="A099CB"/>
    <a:srgbClr val="95C1C4"/>
    <a:srgbClr val="B9D6D8"/>
    <a:srgbClr val="AFA8D3"/>
    <a:srgbClr val="4649AA"/>
    <a:srgbClr val="A9A4D0"/>
    <a:srgbClr val="31327F"/>
    <a:srgbClr val="EFEBE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91" d="100"/>
          <a:sy n="91" d="100"/>
        </p:scale>
        <p:origin x="32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jpg>
</file>

<file path=ppt/media/image24.jpg>
</file>

<file path=ppt/media/image25.jpg>
</file>

<file path=ppt/media/image26.jpg>
</file>

<file path=ppt/media/image27.jpg>
</file>

<file path=ppt/media/image28.png>
</file>

<file path=ppt/media/image29.png>
</file>

<file path=ppt/media/image3.png>
</file>

<file path=ppt/media/image30.png>
</file>

<file path=ppt/media/image31.jpg>
</file>

<file path=ppt/media/image32.jpg>
</file>

<file path=ppt/media/image33.jpg>
</file>

<file path=ppt/media/image34.jp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jpeg>
</file>

<file path=ppt/media/image53.jpeg>
</file>

<file path=ppt/media/image54.png>
</file>

<file path=ppt/media/image55.png>
</file>

<file path=ppt/media/image56.png>
</file>

<file path=ppt/media/image57.png>
</file>

<file path=ppt/media/image58.png>
</file>

<file path=ppt/media/image59.png>
</file>

<file path=ppt/media/image6.jpe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25EFA1-FAD1-4705-B9BA-7AD2CC63A550}" type="datetimeFigureOut">
              <a:rPr lang="zh-CN" altLang="en-US" smtClean="0"/>
              <a:t>2022/1/1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40C0CE-DE93-4043-AC17-75AC4DB3EC7E}" type="slidenum">
              <a:rPr lang="zh-CN" altLang="en-US" smtClean="0"/>
              <a:t>‹#›</a:t>
            </a:fld>
            <a:endParaRPr lang="zh-CN" altLang="en-US"/>
          </a:p>
        </p:txBody>
      </p:sp>
    </p:spTree>
    <p:extLst>
      <p:ext uri="{BB962C8B-B14F-4D97-AF65-F5344CB8AC3E}">
        <p14:creationId xmlns:p14="http://schemas.microsoft.com/office/powerpoint/2010/main" val="2954075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408965687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113379742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119179376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379439016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162196278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404399203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99909836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7368219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248218008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153798341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87439C1-9380-4261-8626-06D21037FD93}"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3471377133"/>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2022/1/1</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2022/1/1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87439C1-9380-4261-8626-06D21037FD93}" type="datetimeFigureOut">
              <a:rPr lang="zh-CN" altLang="en-US" smtClean="0"/>
              <a:t>2022/1/1</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F95DCD-43B4-443A-AEF0-1193313C1765}" type="slidenum">
              <a:rPr lang="zh-CN" altLang="en-US" smtClean="0"/>
              <a:t>‹#›</a:t>
            </a:fld>
            <a:endParaRPr lang="zh-CN" altLang="en-US"/>
          </a:p>
        </p:txBody>
      </p:sp>
    </p:spTree>
    <p:extLst>
      <p:ext uri="{BB962C8B-B14F-4D97-AF65-F5344CB8AC3E}">
        <p14:creationId xmlns:p14="http://schemas.microsoft.com/office/powerpoint/2010/main" val="284506274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slow" p14:dur="2000" advTm="0"/>
    </mc:Choice>
    <mc:Fallback xmlns="">
      <p:transition spd="slow"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image" Target="../media/image15.jpg"/></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2.xml"/><Relationship Id="rId6" Type="http://schemas.openxmlformats.org/officeDocument/2006/relationships/image" Target="../media/image27.jpg"/><Relationship Id="rId5" Type="http://schemas.openxmlformats.org/officeDocument/2006/relationships/image" Target="../media/image26.jpg"/><Relationship Id="rId4" Type="http://schemas.openxmlformats.org/officeDocument/2006/relationships/image" Target="../media/image25.jpg"/></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23.xml.rels><?xml version="1.0" encoding="UTF-8" standalone="yes"?>
<Relationships xmlns="http://schemas.openxmlformats.org/package/2006/relationships"><Relationship Id="rId3" Type="http://schemas.openxmlformats.org/officeDocument/2006/relationships/image" Target="../media/image32.jpg"/><Relationship Id="rId2" Type="http://schemas.openxmlformats.org/officeDocument/2006/relationships/image" Target="../media/image31.jpg"/><Relationship Id="rId1" Type="http://schemas.openxmlformats.org/officeDocument/2006/relationships/slideLayout" Target="../slideLayouts/slideLayout2.xml"/><Relationship Id="rId5" Type="http://schemas.openxmlformats.org/officeDocument/2006/relationships/image" Target="../media/image34.jpg"/><Relationship Id="rId4" Type="http://schemas.openxmlformats.org/officeDocument/2006/relationships/image" Target="../media/image33.jpg"/></Relationships>
</file>

<file path=ppt/slides/_rels/slide24.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2.xml"/><Relationship Id="rId5" Type="http://schemas.openxmlformats.org/officeDocument/2006/relationships/image" Target="../media/image39.png"/><Relationship Id="rId4" Type="http://schemas.openxmlformats.org/officeDocument/2006/relationships/image" Target="../media/image38.png"/></Relationships>
</file>

<file path=ppt/slides/_rels/slide28.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tiff"/><Relationship Id="rId2" Type="http://schemas.openxmlformats.org/officeDocument/2006/relationships/image" Target="../media/image2.tiff"/><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jpg"/></Relationships>
</file>

<file path=ppt/slides/_rels/slide40.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1.png"/><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4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52.jpeg"/></Relationships>
</file>

<file path=ppt/slides/_rels/slide42.xml.rels><?xml version="1.0" encoding="UTF-8" standalone="yes"?>
<Relationships xmlns="http://schemas.openxmlformats.org/package/2006/relationships"><Relationship Id="rId3" Type="http://schemas.openxmlformats.org/officeDocument/2006/relationships/image" Target="../media/image53.jpeg"/><Relationship Id="rId2" Type="http://schemas.openxmlformats.org/officeDocument/2006/relationships/image" Target="../media/image2.tiff"/><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4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image" Target="../media/image54.png"/><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4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7.tiff"/><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4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2.tiff"/><Relationship Id="rId1" Type="http://schemas.openxmlformats.org/officeDocument/2006/relationships/slideLayout" Target="../slideLayouts/slideLayout18.xml"/></Relationships>
</file>

<file path=ppt/slides/_rels/slide5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图片 3" descr="1"/>
          <p:cNvPicPr>
            <a:picLocks noChangeAspect="1"/>
          </p:cNvPicPr>
          <p:nvPr/>
        </p:nvPicPr>
        <p:blipFill>
          <a:blip r:embed="rId2"/>
          <a:stretch>
            <a:fillRect/>
          </a:stretch>
        </p:blipFill>
        <p:spPr>
          <a:xfrm>
            <a:off x="2744781" y="-560387"/>
            <a:ext cx="12060555" cy="8474075"/>
          </a:xfrm>
          <a:prstGeom prst="rect">
            <a:avLst/>
          </a:prstGeom>
        </p:spPr>
      </p:pic>
      <p:sp>
        <p:nvSpPr>
          <p:cNvPr id="16" name="文本框 15"/>
          <p:cNvSpPr txBox="1"/>
          <p:nvPr/>
        </p:nvSpPr>
        <p:spPr>
          <a:xfrm>
            <a:off x="1043694" y="1320165"/>
            <a:ext cx="5680075" cy="1861185"/>
          </a:xfrm>
          <a:prstGeom prst="rect">
            <a:avLst/>
          </a:prstGeom>
          <a:noFill/>
        </p:spPr>
        <p:txBody>
          <a:bodyPr wrap="square" rtlCol="0">
            <a:spAutoFit/>
          </a:bodyPr>
          <a:lstStyle/>
          <a:p>
            <a:pPr algn="l"/>
            <a:r>
              <a:rPr lang="en-US" altLang="zh-CN" sz="11500" dirty="0">
                <a:solidFill>
                  <a:srgbClr val="383987"/>
                </a:solidFill>
                <a:latin typeface="Agency FB" panose="020B0503020202020204" charset="0"/>
              </a:rPr>
              <a:t>20</a:t>
            </a:r>
            <a:r>
              <a:rPr lang="en-US" altLang="zh-CN" sz="11500" dirty="0">
                <a:ln>
                  <a:solidFill>
                    <a:srgbClr val="383987"/>
                  </a:solidFill>
                </a:ln>
                <a:noFill/>
                <a:latin typeface="Agency FB" panose="020B0503020202020204" charset="0"/>
              </a:rPr>
              <a:t>21</a:t>
            </a:r>
          </a:p>
        </p:txBody>
      </p:sp>
      <p:sp>
        <p:nvSpPr>
          <p:cNvPr id="17" name="文本框 16"/>
          <p:cNvSpPr txBox="1"/>
          <p:nvPr/>
        </p:nvSpPr>
        <p:spPr>
          <a:xfrm>
            <a:off x="1043694" y="3143567"/>
            <a:ext cx="6200140" cy="645160"/>
          </a:xfrm>
          <a:prstGeom prst="rect">
            <a:avLst/>
          </a:prstGeom>
          <a:noFill/>
        </p:spPr>
        <p:txBody>
          <a:bodyPr wrap="square" rtlCol="0">
            <a:spAutoFit/>
          </a:bodyPr>
          <a:lstStyle/>
          <a:p>
            <a:pPr lvl="0" algn="l"/>
            <a:r>
              <a:rPr lang="zh-CN" altLang="en-US" sz="3600" b="1" dirty="0">
                <a:solidFill>
                  <a:srgbClr val="383987"/>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sym typeface="+mn-ea"/>
              </a:rPr>
              <a:t>项目总结</a:t>
            </a:r>
            <a:endParaRPr lang="zh-CN" altLang="en-US" sz="3600" b="1" noProof="0" dirty="0">
              <a:ln>
                <a:noFill/>
              </a:ln>
              <a:solidFill>
                <a:srgbClr val="383987"/>
              </a:solidFill>
              <a:effectLst>
                <a:outerShdw blurRad="50800" dist="38100" dir="5400000" algn="t" rotWithShape="0">
                  <a:prstClr val="black">
                    <a:alpha val="40000"/>
                  </a:prstClr>
                </a:outerShdw>
              </a:effectLst>
              <a:uLnTx/>
              <a:uFillTx/>
              <a:latin typeface="微软雅黑" panose="020B0503020204020204" charset="-122"/>
              <a:ea typeface="微软雅黑" panose="020B0503020204020204" charset="-122"/>
              <a:sym typeface="+mn-ea"/>
            </a:endParaRPr>
          </a:p>
        </p:txBody>
      </p:sp>
      <p:sp>
        <p:nvSpPr>
          <p:cNvPr id="7" name="矩形 6"/>
          <p:cNvSpPr/>
          <p:nvPr/>
        </p:nvSpPr>
        <p:spPr>
          <a:xfrm>
            <a:off x="1121747" y="4391030"/>
            <a:ext cx="2338705" cy="345440"/>
          </a:xfrm>
          <a:prstGeom prst="rect">
            <a:avLst/>
          </a:prstGeom>
          <a:noFill/>
          <a:ln>
            <a:solidFill>
              <a:srgbClr val="383987"/>
            </a:solidFill>
          </a:ln>
          <a:extLst>
            <a:ext uri="{909E8E84-426E-40DD-AFC4-6F175D3DCCD1}">
              <a14:hiddenFill xmlns:a14="http://schemas.microsoft.com/office/drawing/2010/main">
                <a:solidFill>
                  <a:srgbClr val="383987"/>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p:cNvSpPr txBox="1"/>
          <p:nvPr/>
        </p:nvSpPr>
        <p:spPr>
          <a:xfrm>
            <a:off x="1121747" y="4379600"/>
            <a:ext cx="1548822" cy="369332"/>
          </a:xfrm>
          <a:prstGeom prst="rect">
            <a:avLst/>
          </a:prstGeom>
          <a:noFill/>
        </p:spPr>
        <p:txBody>
          <a:bodyPr wrap="none" rtlCol="0" anchor="t">
            <a:spAutoFit/>
          </a:bodyPr>
          <a:lstStyle/>
          <a:p>
            <a:r>
              <a:rPr lang="zh-CN" altLang="en-US" dirty="0">
                <a:solidFill>
                  <a:srgbClr val="383987"/>
                </a:solidFill>
                <a:latin typeface="微软雅黑" panose="020B0503020204020204" charset="-122"/>
                <a:ea typeface="微软雅黑" panose="020B0503020204020204" charset="-122"/>
                <a:sym typeface="+mn-ea"/>
              </a:rPr>
              <a:t>演讲人：</a:t>
            </a:r>
            <a:r>
              <a:rPr lang="en-US" altLang="zh-CN" dirty="0">
                <a:solidFill>
                  <a:srgbClr val="383987"/>
                </a:solidFill>
                <a:latin typeface="微软雅黑" panose="020B0503020204020204" charset="-122"/>
                <a:ea typeface="微软雅黑" panose="020B0503020204020204" charset="-122"/>
                <a:sym typeface="+mn-ea"/>
              </a:rPr>
              <a:t>G11</a:t>
            </a:r>
            <a:endParaRPr lang="zh-CN" altLang="en-US" dirty="0">
              <a:solidFill>
                <a:srgbClr val="383987"/>
              </a:solidFill>
              <a:latin typeface="微软雅黑" panose="020B0503020204020204" charset="-122"/>
              <a:ea typeface="微软雅黑" panose="020B0503020204020204" charset="-122"/>
              <a:sym typeface="+mn-ea"/>
            </a:endParaRPr>
          </a:p>
        </p:txBody>
      </p:sp>
      <p:grpSp>
        <p:nvGrpSpPr>
          <p:cNvPr id="12" name="组合 11"/>
          <p:cNvGrpSpPr/>
          <p:nvPr/>
        </p:nvGrpSpPr>
        <p:grpSpPr>
          <a:xfrm>
            <a:off x="3020397" y="4467230"/>
            <a:ext cx="132715" cy="218440"/>
            <a:chOff x="5420" y="7411"/>
            <a:chExt cx="336" cy="503"/>
          </a:xfrm>
        </p:grpSpPr>
        <p:cxnSp>
          <p:nvCxnSpPr>
            <p:cNvPr id="9" name="直接连接符 8"/>
            <p:cNvCxnSpPr/>
            <p:nvPr/>
          </p:nvCxnSpPr>
          <p:spPr>
            <a:xfrm>
              <a:off x="5420" y="7411"/>
              <a:ext cx="321" cy="247"/>
            </a:xfrm>
            <a:prstGeom prst="line">
              <a:avLst/>
            </a:prstGeom>
            <a:ln w="3175">
              <a:solidFill>
                <a:srgbClr val="383987"/>
              </a:solidFill>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flipV="1">
              <a:off x="5436" y="7668"/>
              <a:ext cx="321" cy="247"/>
            </a:xfrm>
            <a:prstGeom prst="line">
              <a:avLst/>
            </a:prstGeom>
            <a:ln w="3175">
              <a:solidFill>
                <a:srgbClr val="383987"/>
              </a:solidFill>
            </a:ln>
          </p:spPr>
          <p:style>
            <a:lnRef idx="1">
              <a:schemeClr val="accent1"/>
            </a:lnRef>
            <a:fillRef idx="0">
              <a:schemeClr val="accent1"/>
            </a:fillRef>
            <a:effectRef idx="0">
              <a:schemeClr val="accent1"/>
            </a:effectRef>
            <a:fontRef idx="minor">
              <a:schemeClr val="tx1"/>
            </a:fontRef>
          </p:style>
        </p:cxnSp>
      </p:grpSp>
      <p:grpSp>
        <p:nvGrpSpPr>
          <p:cNvPr id="14" name="组合 13"/>
          <p:cNvGrpSpPr/>
          <p:nvPr/>
        </p:nvGrpSpPr>
        <p:grpSpPr>
          <a:xfrm>
            <a:off x="3128347" y="4460880"/>
            <a:ext cx="132715" cy="218440"/>
            <a:chOff x="5420" y="7411"/>
            <a:chExt cx="336" cy="503"/>
          </a:xfrm>
        </p:grpSpPr>
        <p:cxnSp>
          <p:nvCxnSpPr>
            <p:cNvPr id="15" name="直接连接符 14"/>
            <p:cNvCxnSpPr/>
            <p:nvPr/>
          </p:nvCxnSpPr>
          <p:spPr>
            <a:xfrm>
              <a:off x="5420" y="7411"/>
              <a:ext cx="321" cy="247"/>
            </a:xfrm>
            <a:prstGeom prst="line">
              <a:avLst/>
            </a:prstGeom>
            <a:ln w="3175">
              <a:solidFill>
                <a:srgbClr val="383987"/>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5436" y="7668"/>
              <a:ext cx="321" cy="247"/>
            </a:xfrm>
            <a:prstGeom prst="line">
              <a:avLst/>
            </a:prstGeom>
            <a:ln w="3175">
              <a:solidFill>
                <a:srgbClr val="383987"/>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4A7992-51B1-458F-9472-9DB0E400A54B}"/>
              </a:ext>
            </a:extLst>
          </p:cNvPr>
          <p:cNvSpPr>
            <a:spLocks noGrp="1"/>
          </p:cNvSpPr>
          <p:nvPr>
            <p:ph type="title"/>
          </p:nvPr>
        </p:nvSpPr>
        <p:spPr/>
        <p:txBody>
          <a:bodyPr/>
          <a:lstStyle/>
          <a:p>
            <a:r>
              <a:rPr lang="zh-CN" altLang="en-US" dirty="0"/>
              <a:t>用户类别</a:t>
            </a:r>
            <a:br>
              <a:rPr lang="zh-CN" altLang="en-US" dirty="0"/>
            </a:br>
            <a:endParaRPr lang="zh-CN" altLang="en-US" dirty="0"/>
          </a:p>
        </p:txBody>
      </p:sp>
      <p:sp>
        <p:nvSpPr>
          <p:cNvPr id="3" name="内容占位符 2">
            <a:extLst>
              <a:ext uri="{FF2B5EF4-FFF2-40B4-BE49-F238E27FC236}">
                <a16:creationId xmlns:a16="http://schemas.microsoft.com/office/drawing/2014/main" id="{CCDDC153-803D-4B3B-915F-FD10A7D675BC}"/>
              </a:ext>
            </a:extLst>
          </p:cNvPr>
          <p:cNvSpPr>
            <a:spLocks noGrp="1"/>
          </p:cNvSpPr>
          <p:nvPr>
            <p:ph idx="1"/>
          </p:nvPr>
        </p:nvSpPr>
        <p:spPr/>
        <p:txBody>
          <a:bodyPr/>
          <a:lstStyle/>
          <a:p>
            <a:r>
              <a:rPr lang="zh-CN" altLang="en-US" dirty="0"/>
              <a:t>该网站使用人员分为两种：普通用户和管理员。</a:t>
            </a:r>
            <a:endParaRPr lang="en-US" altLang="zh-CN" dirty="0"/>
          </a:p>
          <a:p>
            <a:r>
              <a:rPr lang="zh-CN" altLang="en-US" dirty="0"/>
              <a:t>普通用户在注册后可以实现登录、发表白帖、看别人的表白贴、回复、反馈问题给管理员等功能；</a:t>
            </a:r>
            <a:endParaRPr lang="en-US" altLang="zh-CN" dirty="0"/>
          </a:p>
          <a:p>
            <a:r>
              <a:rPr lang="zh-CN" altLang="en-US" dirty="0"/>
              <a:t>管理员可以查看发帖的匿名用户的具体信息、对帖子进行审查、管理用户等等。</a:t>
            </a:r>
            <a:endParaRPr lang="en-US" altLang="zh-CN" dirty="0"/>
          </a:p>
          <a:p>
            <a:r>
              <a:rPr lang="zh-CN" altLang="en-US" dirty="0"/>
              <a:t>用户特点：本项目的主要使用用户为在校的大学生</a:t>
            </a:r>
            <a:endParaRPr lang="en-US" altLang="zh-CN" dirty="0"/>
          </a:p>
          <a:p>
            <a:r>
              <a:rPr lang="zh-CN" altLang="en-US" dirty="0"/>
              <a:t>用户代表：吴登钻、陈文宇、林安晨</a:t>
            </a:r>
            <a:endParaRPr lang="en-US" altLang="zh-CN" dirty="0"/>
          </a:p>
          <a:p>
            <a:r>
              <a:rPr lang="zh-CN" altLang="en-US" dirty="0"/>
              <a:t>管理员代表：高泽枭</a:t>
            </a:r>
            <a:endParaRPr lang="zh-CN" altLang="en-US" sz="2800" dirty="0"/>
          </a:p>
          <a:p>
            <a:endParaRPr lang="zh-CN" altLang="en-US" dirty="0"/>
          </a:p>
        </p:txBody>
      </p:sp>
      <p:pic>
        <p:nvPicPr>
          <p:cNvPr id="4" name="图片 3">
            <a:extLst>
              <a:ext uri="{FF2B5EF4-FFF2-40B4-BE49-F238E27FC236}">
                <a16:creationId xmlns:a16="http://schemas.microsoft.com/office/drawing/2014/main" id="{C5B5E7F8-5072-462B-8F81-DA700A458FCA}"/>
              </a:ext>
            </a:extLst>
          </p:cNvPr>
          <p:cNvPicPr>
            <a:picLocks noChangeAspect="1"/>
          </p:cNvPicPr>
          <p:nvPr/>
        </p:nvPicPr>
        <p:blipFill rotWithShape="1">
          <a:blip r:embed="rId2"/>
          <a:srcRect l="20133" b="45801"/>
          <a:stretch/>
        </p:blipFill>
        <p:spPr>
          <a:xfrm>
            <a:off x="8146473" y="0"/>
            <a:ext cx="4045527" cy="3716977"/>
          </a:xfrm>
          <a:prstGeom prst="rect">
            <a:avLst/>
          </a:prstGeom>
        </p:spPr>
      </p:pic>
    </p:spTree>
    <p:extLst>
      <p:ext uri="{BB962C8B-B14F-4D97-AF65-F5344CB8AC3E}">
        <p14:creationId xmlns:p14="http://schemas.microsoft.com/office/powerpoint/2010/main" val="27045328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04A7EF-75CC-4E23-AF87-541536A69F82}"/>
              </a:ext>
            </a:extLst>
          </p:cNvPr>
          <p:cNvSpPr>
            <a:spLocks noGrp="1"/>
          </p:cNvSpPr>
          <p:nvPr>
            <p:ph type="title"/>
          </p:nvPr>
        </p:nvSpPr>
        <p:spPr/>
        <p:txBody>
          <a:bodyPr/>
          <a:lstStyle/>
          <a:p>
            <a:r>
              <a:rPr lang="zh-CN" altLang="en-US" dirty="0"/>
              <a:t>功能与非功能需求</a:t>
            </a:r>
          </a:p>
        </p:txBody>
      </p:sp>
      <p:pic>
        <p:nvPicPr>
          <p:cNvPr id="4" name="内容占位符 3">
            <a:extLst>
              <a:ext uri="{FF2B5EF4-FFF2-40B4-BE49-F238E27FC236}">
                <a16:creationId xmlns:a16="http://schemas.microsoft.com/office/drawing/2014/main" id="{8B229303-2C43-4BD1-B4B4-3A6EC921EE16}"/>
              </a:ext>
            </a:extLst>
          </p:cNvPr>
          <p:cNvPicPr>
            <a:picLocks noGrp="1" noChangeAspect="1"/>
          </p:cNvPicPr>
          <p:nvPr>
            <p:ph idx="1"/>
          </p:nvPr>
        </p:nvPicPr>
        <p:blipFill>
          <a:blip r:embed="rId2"/>
          <a:stretch>
            <a:fillRect/>
          </a:stretch>
        </p:blipFill>
        <p:spPr>
          <a:xfrm>
            <a:off x="458547" y="2045081"/>
            <a:ext cx="5038697" cy="4351338"/>
          </a:xfrm>
          <a:prstGeom prst="rect">
            <a:avLst/>
          </a:prstGeom>
        </p:spPr>
      </p:pic>
      <p:sp>
        <p:nvSpPr>
          <p:cNvPr id="6" name="文本框 5">
            <a:extLst>
              <a:ext uri="{FF2B5EF4-FFF2-40B4-BE49-F238E27FC236}">
                <a16:creationId xmlns:a16="http://schemas.microsoft.com/office/drawing/2014/main" id="{D7A46EF1-58A9-4453-B98F-12D98E6FDDCA}"/>
              </a:ext>
            </a:extLst>
          </p:cNvPr>
          <p:cNvSpPr txBox="1"/>
          <p:nvPr/>
        </p:nvSpPr>
        <p:spPr>
          <a:xfrm>
            <a:off x="5638977" y="2182053"/>
            <a:ext cx="6094476" cy="3847207"/>
          </a:xfrm>
          <a:prstGeom prst="rect">
            <a:avLst/>
          </a:prstGeom>
          <a:noFill/>
        </p:spPr>
        <p:txBody>
          <a:bodyPr wrap="square">
            <a:spAutoFit/>
          </a:bodyPr>
          <a:lstStyle/>
          <a:p>
            <a:pPr indent="266700" algn="just"/>
            <a:r>
              <a:rPr lang="zh-CN" altLang="zh-CN" sz="2000" b="1" kern="100" dirty="0">
                <a:effectLst/>
                <a:latin typeface="等线" panose="02010600030101010101" pitchFamily="2" charset="-122"/>
                <a:ea typeface="楷体" panose="02010609060101010101" pitchFamily="49" charset="-122"/>
                <a:cs typeface="Times New Roman" panose="02020603050405020304" pitchFamily="18" charset="0"/>
              </a:rPr>
              <a:t>可靠性</a:t>
            </a:r>
            <a:endParaRPr lang="zh-CN" altLang="zh-CN" b="1"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kern="100" dirty="0">
                <a:latin typeface="楷体" panose="02010609060101010101" pitchFamily="49"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该系统使用时应当是可靠的，不会发生基本错误。</a:t>
            </a:r>
            <a:endParaRPr lang="zh-CN" altLang="zh-CN" sz="11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zh-CN" altLang="zh-CN" sz="2000" b="1" kern="100" dirty="0">
                <a:effectLst/>
                <a:latin typeface="等线" panose="02010600030101010101" pitchFamily="2" charset="-122"/>
                <a:ea typeface="楷体" panose="02010609060101010101" pitchFamily="49" charset="-122"/>
                <a:cs typeface="Times New Roman" panose="02020603050405020304" pitchFamily="18" charset="0"/>
              </a:rPr>
              <a:t>可用性</a:t>
            </a:r>
            <a:endParaRPr lang="zh-CN" altLang="zh-CN" b="1"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kern="100" dirty="0">
                <a:latin typeface="楷体" panose="02010609060101010101" pitchFamily="49"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该系统使用时应当是可用的，逻辑层面的设计合理，人的使</a:t>
            </a:r>
            <a:r>
              <a:rPr lang="en-US" altLang="zh-CN" sz="1800" kern="100" dirty="0">
                <a:effectLst/>
                <a:latin typeface="等线" panose="02010600030101010101" pitchFamily="2" charset="-122"/>
                <a:ea typeface="仿宋" panose="02010609060101010101" pitchFamily="49" charset="-122"/>
                <a:cs typeface="Times New Roman" panose="02020603050405020304" pitchFamily="18" charset="0"/>
              </a:rPr>
              <a:t>    	</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用不会感到繁琐或重复。</a:t>
            </a:r>
            <a:endParaRPr lang="en-US" altLang="zh-CN" sz="1100" kern="100" dirty="0">
              <a:latin typeface="等线" panose="02010600030101010101" pitchFamily="2" charset="-122"/>
              <a:ea typeface="等线" panose="02010600030101010101" pitchFamily="2" charset="-122"/>
              <a:cs typeface="Times New Roman" panose="02020603050405020304" pitchFamily="18" charset="0"/>
            </a:endParaRPr>
          </a:p>
          <a:p>
            <a:pPr indent="266700" algn="just"/>
            <a:r>
              <a:rPr lang="zh-CN" altLang="zh-CN" sz="2000" b="1" kern="100" dirty="0">
                <a:effectLst/>
                <a:latin typeface="等线" panose="02010600030101010101" pitchFamily="2" charset="-122"/>
                <a:ea typeface="楷体" panose="02010609060101010101" pitchFamily="49" charset="-122"/>
                <a:cs typeface="Times New Roman" panose="02020603050405020304" pitchFamily="18" charset="0"/>
              </a:rPr>
              <a:t>安全保密性</a:t>
            </a:r>
            <a:endParaRPr lang="zh-CN" altLang="zh-CN" b="1"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indent="266700" algn="just"/>
            <a:r>
              <a:rPr lang="en-US" altLang="zh-CN" sz="1800" kern="100" dirty="0">
                <a:effectLst/>
                <a:latin typeface="等线" panose="02010600030101010101" pitchFamily="2" charset="-122"/>
                <a:ea typeface="仿宋" panose="02010609060101010101" pitchFamily="49" charset="-122"/>
                <a:cs typeface="Times New Roman" panose="02020603050405020304" pitchFamily="18" charset="0"/>
              </a:rPr>
              <a:t>          </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密码技术可采用</a:t>
            </a:r>
            <a:r>
              <a:rPr lang="zh-CN" altLang="en-US" sz="1800" kern="100" dirty="0">
                <a:effectLst/>
                <a:latin typeface="等线" panose="02010600030101010101" pitchFamily="2" charset="-122"/>
                <a:ea typeface="仿宋" panose="02010609060101010101" pitchFamily="49" charset="-122"/>
                <a:cs typeface="Times New Roman" panose="02020603050405020304" pitchFamily="18" charset="0"/>
              </a:rPr>
              <a:t>一定的加密技术</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，记录可追溯，重要删改部</a:t>
            </a:r>
            <a:r>
              <a:rPr lang="en-US" altLang="zh-CN" sz="1800" kern="100" dirty="0">
                <a:effectLst/>
                <a:latin typeface="等线" panose="02010600030101010101" pitchFamily="2" charset="-122"/>
                <a:ea typeface="仿宋" panose="02010609060101010101" pitchFamily="49" charset="-122"/>
                <a:cs typeface="Times New Roman" panose="02020603050405020304" pitchFamily="18" charset="0"/>
              </a:rPr>
              <a:t>	</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分进行二次验证操作。</a:t>
            </a:r>
            <a:endParaRPr lang="zh-CN" altLang="zh-CN" sz="1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latin typeface="等线" panose="02010600030101010101" pitchFamily="2" charset="-122"/>
                <a:ea typeface="楷体" panose="02010609060101010101" pitchFamily="49" charset="-122"/>
                <a:cs typeface="Times New Roman" panose="02020603050405020304" pitchFamily="18" charset="0"/>
              </a:rPr>
              <a:t>   </a:t>
            </a:r>
            <a:r>
              <a:rPr lang="zh-CN" altLang="zh-CN" sz="2000" b="1" kern="100" dirty="0">
                <a:effectLst/>
                <a:latin typeface="等线" panose="02010600030101010101" pitchFamily="2" charset="-122"/>
                <a:ea typeface="楷体" panose="02010609060101010101" pitchFamily="49" charset="-122"/>
                <a:cs typeface="Times New Roman" panose="02020603050405020304" pitchFamily="18" charset="0"/>
              </a:rPr>
              <a:t>可维护性</a:t>
            </a:r>
            <a:endParaRPr lang="zh-CN" altLang="zh-CN" sz="1100" b="1"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latin typeface="楷体" panose="02010609060101010101" pitchFamily="49"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功能模块后期均可以根据具体需要进行维护。</a:t>
            </a:r>
            <a:endParaRPr lang="zh-CN" altLang="zh-CN" sz="1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楷体" panose="02010609060101010101" pitchFamily="49" charset="-122"/>
                <a:cs typeface="Times New Roman" panose="02020603050405020304" pitchFamily="18" charset="0"/>
              </a:rPr>
              <a:t>   </a:t>
            </a:r>
            <a:r>
              <a:rPr lang="zh-CN" altLang="zh-CN" sz="2000" b="1" kern="100" dirty="0">
                <a:effectLst/>
                <a:latin typeface="等线" panose="02010600030101010101" pitchFamily="2" charset="-122"/>
                <a:ea typeface="楷体" panose="02010609060101010101" pitchFamily="49" charset="-122"/>
                <a:cs typeface="Times New Roman" panose="02020603050405020304" pitchFamily="18" charset="0"/>
              </a:rPr>
              <a:t>可移植性</a:t>
            </a:r>
            <a:endParaRPr lang="zh-CN" altLang="zh-CN" sz="1100" b="1"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kern="100" dirty="0">
                <a:effectLst/>
                <a:latin typeface="等线" panose="02010600030101010101" pitchFamily="2" charset="-122"/>
                <a:ea typeface="仿宋" panose="02010609060101010101" pitchFamily="49" charset="-122"/>
                <a:cs typeface="Times New Roman" panose="02020603050405020304" pitchFamily="18" charset="0"/>
              </a:rPr>
              <a:t>            </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特定操作系统的使用</a:t>
            </a:r>
            <a:r>
              <a:rPr lang="en-US" altLang="zh-CN" sz="1800" kern="100" dirty="0">
                <a:effectLst/>
                <a:latin typeface="等线" panose="02010600030101010101" pitchFamily="2" charset="-122"/>
                <a:ea typeface="仿宋" panose="02010609060101010101" pitchFamily="49" charset="-122"/>
                <a:cs typeface="Times New Roman" panose="02020603050405020304" pitchFamily="18" charset="0"/>
              </a:rPr>
              <a:t>:Win10</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a:t>
            </a:r>
            <a:r>
              <a:rPr lang="en-US" altLang="zh-CN" sz="1800" kern="100" dirty="0">
                <a:effectLst/>
                <a:latin typeface="等线" panose="02010600030101010101" pitchFamily="2" charset="-122"/>
                <a:ea typeface="仿宋" panose="02010609060101010101" pitchFamily="49" charset="-122"/>
                <a:cs typeface="Times New Roman" panose="02020603050405020304" pitchFamily="18" charset="0"/>
              </a:rPr>
              <a:t>7</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a:t>
            </a:r>
            <a:r>
              <a:rPr lang="en-US" altLang="zh-CN" sz="1800" kern="100" dirty="0">
                <a:effectLst/>
                <a:latin typeface="等线" panose="02010600030101010101" pitchFamily="2" charset="-122"/>
                <a:ea typeface="仿宋" panose="02010609060101010101" pitchFamily="49" charset="-122"/>
                <a:cs typeface="Times New Roman" panose="02020603050405020304" pitchFamily="18" charset="0"/>
              </a:rPr>
              <a:t>java</a:t>
            </a:r>
            <a:r>
              <a:rPr lang="zh-CN" altLang="zh-CN" sz="1800" kern="100" dirty="0">
                <a:effectLst/>
                <a:latin typeface="等线" panose="02010600030101010101" pitchFamily="2" charset="-122"/>
                <a:ea typeface="仿宋" panose="02010609060101010101" pitchFamily="49" charset="-122"/>
                <a:cs typeface="Times New Roman" panose="02020603050405020304" pitchFamily="18" charset="0"/>
              </a:rPr>
              <a:t>的优点可实现跨平台。</a:t>
            </a:r>
            <a:endParaRPr lang="zh-CN" altLang="zh-CN" sz="11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5" name="图片 4">
            <a:extLst>
              <a:ext uri="{FF2B5EF4-FFF2-40B4-BE49-F238E27FC236}">
                <a16:creationId xmlns:a16="http://schemas.microsoft.com/office/drawing/2014/main" id="{181DA594-109D-4584-AF3C-EE1FF2B96FAF}"/>
              </a:ext>
            </a:extLst>
          </p:cNvPr>
          <p:cNvPicPr>
            <a:picLocks noChangeAspect="1"/>
          </p:cNvPicPr>
          <p:nvPr/>
        </p:nvPicPr>
        <p:blipFill rotWithShape="1">
          <a:blip r:embed="rId3"/>
          <a:srcRect l="20133" b="45801"/>
          <a:stretch/>
        </p:blipFill>
        <p:spPr>
          <a:xfrm>
            <a:off x="8146473" y="0"/>
            <a:ext cx="4045527" cy="3716977"/>
          </a:xfrm>
          <a:prstGeom prst="rect">
            <a:avLst/>
          </a:prstGeom>
        </p:spPr>
      </p:pic>
    </p:spTree>
    <p:extLst>
      <p:ext uri="{BB962C8B-B14F-4D97-AF65-F5344CB8AC3E}">
        <p14:creationId xmlns:p14="http://schemas.microsoft.com/office/powerpoint/2010/main" val="34817464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
          <p:cNvPicPr>
            <a:picLocks noChangeAspect="1"/>
          </p:cNvPicPr>
          <p:nvPr/>
        </p:nvPicPr>
        <p:blipFill>
          <a:blip r:embed="rId2"/>
          <a:stretch>
            <a:fillRect/>
          </a:stretch>
        </p:blipFill>
        <p:spPr>
          <a:xfrm>
            <a:off x="4745355" y="-588645"/>
            <a:ext cx="12060555" cy="8474075"/>
          </a:xfrm>
          <a:prstGeom prst="rect">
            <a:avLst/>
          </a:prstGeom>
        </p:spPr>
      </p:pic>
      <p:sp>
        <p:nvSpPr>
          <p:cNvPr id="5" name="文本框 4"/>
          <p:cNvSpPr txBox="1"/>
          <p:nvPr/>
        </p:nvSpPr>
        <p:spPr>
          <a:xfrm>
            <a:off x="1038225" y="1470025"/>
            <a:ext cx="2301875" cy="1861185"/>
          </a:xfrm>
          <a:prstGeom prst="rect">
            <a:avLst/>
          </a:prstGeom>
          <a:noFill/>
        </p:spPr>
        <p:txBody>
          <a:bodyPr wrap="square" rtlCol="0">
            <a:spAutoFit/>
          </a:bodyPr>
          <a:lstStyle/>
          <a:p>
            <a:pPr algn="l"/>
            <a:r>
              <a:rPr lang="en-US" altLang="zh-CN" sz="11500">
                <a:ln>
                  <a:solidFill>
                    <a:srgbClr val="383987"/>
                  </a:solidFill>
                </a:ln>
                <a:noFill/>
                <a:latin typeface="Agency FB" panose="020B0503020202020204" charset="0"/>
              </a:rPr>
              <a:t>02</a:t>
            </a:r>
          </a:p>
        </p:txBody>
      </p:sp>
      <p:sp>
        <p:nvSpPr>
          <p:cNvPr id="6" name="文本框 5"/>
          <p:cNvSpPr txBox="1"/>
          <p:nvPr/>
        </p:nvSpPr>
        <p:spPr>
          <a:xfrm>
            <a:off x="1038225" y="3166110"/>
            <a:ext cx="4818380" cy="645160"/>
          </a:xfrm>
          <a:prstGeom prst="rect">
            <a:avLst/>
          </a:prstGeom>
          <a:noFill/>
        </p:spPr>
        <p:txBody>
          <a:bodyPr wrap="square" rtlCol="0">
            <a:spAutoFit/>
          </a:bodyPr>
          <a:lstStyle/>
          <a:p>
            <a:pPr lvl="0" algn="l"/>
            <a:r>
              <a:rPr lang="zh-CN" altLang="en-US" sz="3600" noProof="0" dirty="0">
                <a:ln>
                  <a:noFill/>
                </a:ln>
                <a:solidFill>
                  <a:srgbClr val="383987"/>
                </a:solidFill>
                <a:uLnTx/>
                <a:uFillTx/>
                <a:latin typeface="微软雅黑" panose="020B0503020204020204" charset="-122"/>
                <a:ea typeface="微软雅黑" panose="020B0503020204020204" charset="-122"/>
                <a:sym typeface="+mn-ea"/>
              </a:rPr>
              <a:t>设计</a:t>
            </a:r>
            <a:endParaRPr lang="zh-CN" altLang="en-US" sz="3600" b="1" noProof="0" dirty="0">
              <a:ln>
                <a:noFill/>
              </a:ln>
              <a:solidFill>
                <a:srgbClr val="383987"/>
              </a:solidFill>
              <a:effectLst>
                <a:outerShdw blurRad="50800" dist="38100" dir="5400000" algn="t" rotWithShape="0">
                  <a:prstClr val="black">
                    <a:alpha val="40000"/>
                  </a:prstClr>
                </a:outerShdw>
              </a:effectLst>
              <a:uLnTx/>
              <a:uFillTx/>
              <a:latin typeface="微软雅黑" panose="020B0503020204020204" charset="-122"/>
              <a:ea typeface="微软雅黑" panose="020B0503020204020204" charset="-122"/>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74E667-0392-4E8B-A566-AA81DE3D1101}"/>
              </a:ext>
            </a:extLst>
          </p:cNvPr>
          <p:cNvSpPr>
            <a:spLocks noGrp="1"/>
          </p:cNvSpPr>
          <p:nvPr>
            <p:ph type="title"/>
          </p:nvPr>
        </p:nvSpPr>
        <p:spPr/>
        <p:txBody>
          <a:bodyPr/>
          <a:lstStyle/>
          <a:p>
            <a:r>
              <a:rPr lang="zh-CN" altLang="en-US" dirty="0"/>
              <a:t>界面原型</a:t>
            </a:r>
          </a:p>
        </p:txBody>
      </p:sp>
      <p:pic>
        <p:nvPicPr>
          <p:cNvPr id="4" name="图片 3">
            <a:extLst>
              <a:ext uri="{FF2B5EF4-FFF2-40B4-BE49-F238E27FC236}">
                <a16:creationId xmlns:a16="http://schemas.microsoft.com/office/drawing/2014/main" id="{9CD3AB1C-0135-432B-B4DE-BE6E8E89CCC8}"/>
              </a:ext>
            </a:extLst>
          </p:cNvPr>
          <p:cNvPicPr>
            <a:picLocks noChangeAspect="1"/>
          </p:cNvPicPr>
          <p:nvPr/>
        </p:nvPicPr>
        <p:blipFill>
          <a:blip r:embed="rId2"/>
          <a:stretch>
            <a:fillRect/>
          </a:stretch>
        </p:blipFill>
        <p:spPr>
          <a:xfrm>
            <a:off x="318331" y="1343141"/>
            <a:ext cx="5952867" cy="5449545"/>
          </a:xfrm>
          <a:prstGeom prst="rect">
            <a:avLst/>
          </a:prstGeom>
        </p:spPr>
      </p:pic>
      <p:pic>
        <p:nvPicPr>
          <p:cNvPr id="5" name="图片 4">
            <a:extLst>
              <a:ext uri="{FF2B5EF4-FFF2-40B4-BE49-F238E27FC236}">
                <a16:creationId xmlns:a16="http://schemas.microsoft.com/office/drawing/2014/main" id="{6F947287-3C22-41B0-99D2-2AF0A1382248}"/>
              </a:ext>
            </a:extLst>
          </p:cNvPr>
          <p:cNvPicPr>
            <a:picLocks noChangeAspect="1"/>
          </p:cNvPicPr>
          <p:nvPr/>
        </p:nvPicPr>
        <p:blipFill>
          <a:blip r:embed="rId3"/>
          <a:stretch>
            <a:fillRect/>
          </a:stretch>
        </p:blipFill>
        <p:spPr>
          <a:xfrm>
            <a:off x="4558469" y="1488543"/>
            <a:ext cx="7315200" cy="5158740"/>
          </a:xfrm>
          <a:prstGeom prst="rect">
            <a:avLst/>
          </a:prstGeom>
        </p:spPr>
      </p:pic>
      <p:pic>
        <p:nvPicPr>
          <p:cNvPr id="6" name="图片 5">
            <a:extLst>
              <a:ext uri="{FF2B5EF4-FFF2-40B4-BE49-F238E27FC236}">
                <a16:creationId xmlns:a16="http://schemas.microsoft.com/office/drawing/2014/main" id="{302C0244-9F32-4970-9265-5EAD110797A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9313" y="1153412"/>
            <a:ext cx="9833373" cy="5557416"/>
          </a:xfrm>
          <a:prstGeom prst="rect">
            <a:avLst/>
          </a:prstGeom>
        </p:spPr>
      </p:pic>
    </p:spTree>
    <p:extLst>
      <p:ext uri="{BB962C8B-B14F-4D97-AF65-F5344CB8AC3E}">
        <p14:creationId xmlns:p14="http://schemas.microsoft.com/office/powerpoint/2010/main" val="2710302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circle(in)">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fill="hold"/>
                                        <p:tgtEl>
                                          <p:spTgt spid="6"/>
                                        </p:tgtEl>
                                        <p:attrNameLst>
                                          <p:attrName>ppt_x</p:attrName>
                                        </p:attrNameLst>
                                      </p:cBhvr>
                                      <p:tavLst>
                                        <p:tav tm="0">
                                          <p:val>
                                            <p:strVal val="#ppt_x"/>
                                          </p:val>
                                        </p:tav>
                                        <p:tav tm="100000">
                                          <p:val>
                                            <p:strVal val="#ppt_x"/>
                                          </p:val>
                                        </p:tav>
                                      </p:tavLst>
                                    </p:anim>
                                    <p:anim calcmode="lin" valueType="num">
                                      <p:cBhvr additive="base">
                                        <p:cTn id="1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BCDC675-5400-4D43-9FF0-789053AC64C5}"/>
              </a:ext>
            </a:extLst>
          </p:cNvPr>
          <p:cNvPicPr>
            <a:picLocks noChangeAspect="1"/>
          </p:cNvPicPr>
          <p:nvPr/>
        </p:nvPicPr>
        <p:blipFill>
          <a:blip r:embed="rId2"/>
          <a:stretch>
            <a:fillRect/>
          </a:stretch>
        </p:blipFill>
        <p:spPr>
          <a:xfrm>
            <a:off x="1454096" y="980097"/>
            <a:ext cx="6400800" cy="5238750"/>
          </a:xfrm>
          <a:prstGeom prst="rect">
            <a:avLst/>
          </a:prstGeom>
        </p:spPr>
      </p:pic>
      <p:pic>
        <p:nvPicPr>
          <p:cNvPr id="5" name="图片 4">
            <a:extLst>
              <a:ext uri="{FF2B5EF4-FFF2-40B4-BE49-F238E27FC236}">
                <a16:creationId xmlns:a16="http://schemas.microsoft.com/office/drawing/2014/main" id="{A9DC6B92-82BF-4BBB-AE04-13D4B0C2A545}"/>
              </a:ext>
            </a:extLst>
          </p:cNvPr>
          <p:cNvPicPr>
            <a:picLocks noChangeAspect="1"/>
          </p:cNvPicPr>
          <p:nvPr/>
        </p:nvPicPr>
        <p:blipFill>
          <a:blip r:embed="rId3"/>
          <a:stretch>
            <a:fillRect/>
          </a:stretch>
        </p:blipFill>
        <p:spPr>
          <a:xfrm>
            <a:off x="5922925" y="980098"/>
            <a:ext cx="6269075" cy="4987341"/>
          </a:xfrm>
          <a:prstGeom prst="rect">
            <a:avLst/>
          </a:prstGeom>
        </p:spPr>
      </p:pic>
      <p:pic>
        <p:nvPicPr>
          <p:cNvPr id="6" name="图片 5">
            <a:extLst>
              <a:ext uri="{FF2B5EF4-FFF2-40B4-BE49-F238E27FC236}">
                <a16:creationId xmlns:a16="http://schemas.microsoft.com/office/drawing/2014/main" id="{851A66C6-1A9B-4B35-9C69-B573595FB8F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050" y="4406456"/>
            <a:ext cx="4504446" cy="2298756"/>
          </a:xfrm>
          <a:prstGeom prst="rect">
            <a:avLst/>
          </a:prstGeom>
        </p:spPr>
      </p:pic>
      <p:sp>
        <p:nvSpPr>
          <p:cNvPr id="2" name="标题 1">
            <a:extLst>
              <a:ext uri="{FF2B5EF4-FFF2-40B4-BE49-F238E27FC236}">
                <a16:creationId xmlns:a16="http://schemas.microsoft.com/office/drawing/2014/main" id="{3CEE456A-32C1-4EDA-8699-46ADF9AC1AFC}"/>
              </a:ext>
            </a:extLst>
          </p:cNvPr>
          <p:cNvSpPr>
            <a:spLocks noGrp="1"/>
          </p:cNvSpPr>
          <p:nvPr>
            <p:ph type="title"/>
          </p:nvPr>
        </p:nvSpPr>
        <p:spPr>
          <a:xfrm>
            <a:off x="353568" y="227779"/>
            <a:ext cx="10515600" cy="1325563"/>
          </a:xfrm>
        </p:spPr>
        <p:txBody>
          <a:bodyPr/>
          <a:lstStyle/>
          <a:p>
            <a:r>
              <a:rPr lang="zh-CN" altLang="en-US" dirty="0"/>
              <a:t>用户反馈</a:t>
            </a:r>
          </a:p>
        </p:txBody>
      </p:sp>
    </p:spTree>
    <p:extLst>
      <p:ext uri="{BB962C8B-B14F-4D97-AF65-F5344CB8AC3E}">
        <p14:creationId xmlns:p14="http://schemas.microsoft.com/office/powerpoint/2010/main" val="731557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heel(1)">
                                      <p:cBhvr>
                                        <p:cTn id="12" dur="20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AE5D36-61F9-4F4B-B895-405CEBF4AF1F}"/>
              </a:ext>
            </a:extLst>
          </p:cNvPr>
          <p:cNvSpPr>
            <a:spLocks noGrp="1"/>
          </p:cNvSpPr>
          <p:nvPr>
            <p:ph type="title"/>
          </p:nvPr>
        </p:nvSpPr>
        <p:spPr/>
        <p:txBody>
          <a:bodyPr/>
          <a:lstStyle/>
          <a:p>
            <a:r>
              <a:rPr lang="zh-CN" altLang="en-US" dirty="0"/>
              <a:t>层次方框图</a:t>
            </a:r>
            <a:br>
              <a:rPr lang="zh-CN" altLang="en-US" dirty="0"/>
            </a:br>
            <a:endParaRPr lang="zh-CN" altLang="en-US" dirty="0"/>
          </a:p>
        </p:txBody>
      </p:sp>
      <p:pic>
        <p:nvPicPr>
          <p:cNvPr id="4" name="内容占位符 3">
            <a:extLst>
              <a:ext uri="{FF2B5EF4-FFF2-40B4-BE49-F238E27FC236}">
                <a16:creationId xmlns:a16="http://schemas.microsoft.com/office/drawing/2014/main" id="{CDA40A77-FFD5-4861-A0A2-8E7D98C937F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861060"/>
            <a:ext cx="10515600" cy="4280467"/>
          </a:xfrm>
          <a:prstGeom prst="rect">
            <a:avLst/>
          </a:prstGeom>
        </p:spPr>
      </p:pic>
      <p:pic>
        <p:nvPicPr>
          <p:cNvPr id="5" name="图片 4">
            <a:extLst>
              <a:ext uri="{FF2B5EF4-FFF2-40B4-BE49-F238E27FC236}">
                <a16:creationId xmlns:a16="http://schemas.microsoft.com/office/drawing/2014/main" id="{1E90A8E1-36B2-4A5B-B608-006FF4A064F2}"/>
              </a:ext>
            </a:extLst>
          </p:cNvPr>
          <p:cNvPicPr>
            <a:picLocks noChangeAspect="1"/>
          </p:cNvPicPr>
          <p:nvPr/>
        </p:nvPicPr>
        <p:blipFill rotWithShape="1">
          <a:blip r:embed="rId3"/>
          <a:srcRect l="20133" b="45801"/>
          <a:stretch/>
        </p:blipFill>
        <p:spPr>
          <a:xfrm>
            <a:off x="8146473" y="0"/>
            <a:ext cx="4045527" cy="3716977"/>
          </a:xfrm>
          <a:prstGeom prst="rect">
            <a:avLst/>
          </a:prstGeom>
        </p:spPr>
      </p:pic>
    </p:spTree>
    <p:extLst>
      <p:ext uri="{BB962C8B-B14F-4D97-AF65-F5344CB8AC3E}">
        <p14:creationId xmlns:p14="http://schemas.microsoft.com/office/powerpoint/2010/main" val="11892569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6973D8-6163-40E1-A6A0-34AE578B01F9}"/>
              </a:ext>
            </a:extLst>
          </p:cNvPr>
          <p:cNvSpPr>
            <a:spLocks noGrp="1"/>
          </p:cNvSpPr>
          <p:nvPr>
            <p:ph type="title"/>
          </p:nvPr>
        </p:nvSpPr>
        <p:spPr/>
        <p:txBody>
          <a:bodyPr/>
          <a:lstStyle/>
          <a:p>
            <a:r>
              <a:rPr lang="zh-CN" altLang="en-US" dirty="0"/>
              <a:t>状态图</a:t>
            </a:r>
            <a:br>
              <a:rPr lang="zh-CN" altLang="en-US" dirty="0"/>
            </a:br>
            <a:endParaRPr lang="zh-CN" altLang="en-US" dirty="0"/>
          </a:p>
        </p:txBody>
      </p:sp>
      <p:pic>
        <p:nvPicPr>
          <p:cNvPr id="4" name="内容占位符 3">
            <a:extLst>
              <a:ext uri="{FF2B5EF4-FFF2-40B4-BE49-F238E27FC236}">
                <a16:creationId xmlns:a16="http://schemas.microsoft.com/office/drawing/2014/main" id="{E7D86C28-F02C-458E-83DD-494A587FAA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62519" y="1027906"/>
            <a:ext cx="6094984" cy="5584305"/>
          </a:xfrm>
          <a:prstGeom prst="rect">
            <a:avLst/>
          </a:prstGeom>
        </p:spPr>
      </p:pic>
      <p:pic>
        <p:nvPicPr>
          <p:cNvPr id="5" name="图片 4">
            <a:extLst>
              <a:ext uri="{FF2B5EF4-FFF2-40B4-BE49-F238E27FC236}">
                <a16:creationId xmlns:a16="http://schemas.microsoft.com/office/drawing/2014/main" id="{5C0A9FDB-AAAC-4903-B9DB-121F93608447}"/>
              </a:ext>
            </a:extLst>
          </p:cNvPr>
          <p:cNvPicPr>
            <a:picLocks noChangeAspect="1"/>
          </p:cNvPicPr>
          <p:nvPr/>
        </p:nvPicPr>
        <p:blipFill rotWithShape="1">
          <a:blip r:embed="rId3"/>
          <a:srcRect l="20133" b="45801"/>
          <a:stretch/>
        </p:blipFill>
        <p:spPr>
          <a:xfrm>
            <a:off x="8146473" y="0"/>
            <a:ext cx="4045527" cy="3716977"/>
          </a:xfrm>
          <a:prstGeom prst="rect">
            <a:avLst/>
          </a:prstGeom>
        </p:spPr>
      </p:pic>
      <p:pic>
        <p:nvPicPr>
          <p:cNvPr id="6" name="图片 5">
            <a:extLst>
              <a:ext uri="{FF2B5EF4-FFF2-40B4-BE49-F238E27FC236}">
                <a16:creationId xmlns:a16="http://schemas.microsoft.com/office/drawing/2014/main" id="{7E6DFC86-F5A1-4798-91BD-7D89FF4FE440}"/>
              </a:ext>
            </a:extLst>
          </p:cNvPr>
          <p:cNvPicPr>
            <a:picLocks noChangeAspect="1"/>
          </p:cNvPicPr>
          <p:nvPr/>
        </p:nvPicPr>
        <p:blipFill>
          <a:blip r:embed="rId4"/>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31994339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7AD19E3D-925E-4406-A83F-CE7D72C18E5E}"/>
              </a:ext>
            </a:extLst>
          </p:cNvPr>
          <p:cNvPicPr>
            <a:picLocks noChangeAspect="1"/>
          </p:cNvPicPr>
          <p:nvPr/>
        </p:nvPicPr>
        <p:blipFill>
          <a:blip r:embed="rId2"/>
          <a:stretch>
            <a:fillRect/>
          </a:stretch>
        </p:blipFill>
        <p:spPr>
          <a:xfrm>
            <a:off x="722979" y="638299"/>
            <a:ext cx="10630821" cy="5928874"/>
          </a:xfrm>
          <a:prstGeom prst="rect">
            <a:avLst/>
          </a:prstGeom>
        </p:spPr>
      </p:pic>
      <p:sp>
        <p:nvSpPr>
          <p:cNvPr id="2" name="标题 1">
            <a:extLst>
              <a:ext uri="{FF2B5EF4-FFF2-40B4-BE49-F238E27FC236}">
                <a16:creationId xmlns:a16="http://schemas.microsoft.com/office/drawing/2014/main" id="{488491B7-60E3-465D-8217-421FCB4091E0}"/>
              </a:ext>
            </a:extLst>
          </p:cNvPr>
          <p:cNvSpPr>
            <a:spLocks noGrp="1"/>
          </p:cNvSpPr>
          <p:nvPr>
            <p:ph type="title"/>
          </p:nvPr>
        </p:nvSpPr>
        <p:spPr>
          <a:xfrm>
            <a:off x="170688" y="0"/>
            <a:ext cx="10515600" cy="1325563"/>
          </a:xfrm>
        </p:spPr>
        <p:txBody>
          <a:bodyPr/>
          <a:lstStyle/>
          <a:p>
            <a:r>
              <a:rPr lang="zh-CN" altLang="en-US" dirty="0"/>
              <a:t>总体设计</a:t>
            </a:r>
          </a:p>
        </p:txBody>
      </p:sp>
      <p:pic>
        <p:nvPicPr>
          <p:cNvPr id="4" name="图片 3">
            <a:extLst>
              <a:ext uri="{FF2B5EF4-FFF2-40B4-BE49-F238E27FC236}">
                <a16:creationId xmlns:a16="http://schemas.microsoft.com/office/drawing/2014/main" id="{83D046C4-D107-451C-A3F0-21B1D3D12010}"/>
              </a:ext>
            </a:extLst>
          </p:cNvPr>
          <p:cNvPicPr>
            <a:picLocks noChangeAspect="1"/>
          </p:cNvPicPr>
          <p:nvPr/>
        </p:nvPicPr>
        <p:blipFill>
          <a:blip r:embed="rId3"/>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24294379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E9F2B6-A4FB-400B-91E7-36DCD83A5760}"/>
              </a:ext>
            </a:extLst>
          </p:cNvPr>
          <p:cNvSpPr>
            <a:spLocks noGrp="1"/>
          </p:cNvSpPr>
          <p:nvPr>
            <p:ph type="title"/>
          </p:nvPr>
        </p:nvSpPr>
        <p:spPr/>
        <p:txBody>
          <a:bodyPr/>
          <a:lstStyle/>
          <a:p>
            <a:r>
              <a:rPr lang="en-US" altLang="zh-CN" dirty="0"/>
              <a:t>HIPO</a:t>
            </a:r>
            <a:r>
              <a:rPr lang="zh-CN" altLang="en-US" dirty="0"/>
              <a:t>图</a:t>
            </a:r>
          </a:p>
        </p:txBody>
      </p:sp>
      <p:pic>
        <p:nvPicPr>
          <p:cNvPr id="4" name="图片 3">
            <a:extLst>
              <a:ext uri="{FF2B5EF4-FFF2-40B4-BE49-F238E27FC236}">
                <a16:creationId xmlns:a16="http://schemas.microsoft.com/office/drawing/2014/main" id="{A3BC957A-5415-49D5-887C-AA19C8284520}"/>
              </a:ext>
            </a:extLst>
          </p:cNvPr>
          <p:cNvPicPr>
            <a:picLocks noChangeAspect="1"/>
          </p:cNvPicPr>
          <p:nvPr/>
        </p:nvPicPr>
        <p:blipFill>
          <a:blip r:embed="rId2"/>
          <a:stretch>
            <a:fillRect/>
          </a:stretch>
        </p:blipFill>
        <p:spPr>
          <a:xfrm>
            <a:off x="512075" y="1358900"/>
            <a:ext cx="11334750" cy="5133975"/>
          </a:xfrm>
          <a:prstGeom prst="rect">
            <a:avLst/>
          </a:prstGeom>
        </p:spPr>
      </p:pic>
      <p:pic>
        <p:nvPicPr>
          <p:cNvPr id="5" name="图片 4">
            <a:extLst>
              <a:ext uri="{FF2B5EF4-FFF2-40B4-BE49-F238E27FC236}">
                <a16:creationId xmlns:a16="http://schemas.microsoft.com/office/drawing/2014/main" id="{F8E5AED1-A7F6-4C68-861D-6B5D82D022DA}"/>
              </a:ext>
            </a:extLst>
          </p:cNvPr>
          <p:cNvPicPr>
            <a:picLocks noChangeAspect="1"/>
          </p:cNvPicPr>
          <p:nvPr/>
        </p:nvPicPr>
        <p:blipFill rotWithShape="1">
          <a:blip r:embed="rId3"/>
          <a:srcRect l="20133" b="45801"/>
          <a:stretch/>
        </p:blipFill>
        <p:spPr>
          <a:xfrm>
            <a:off x="8146473" y="0"/>
            <a:ext cx="4045527" cy="3716977"/>
          </a:xfrm>
          <a:prstGeom prst="rect">
            <a:avLst/>
          </a:prstGeom>
        </p:spPr>
      </p:pic>
    </p:spTree>
    <p:extLst>
      <p:ext uri="{BB962C8B-B14F-4D97-AF65-F5344CB8AC3E}">
        <p14:creationId xmlns:p14="http://schemas.microsoft.com/office/powerpoint/2010/main" val="37744251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BCFDB94-8715-4290-BDAF-E1CB99EC6ED3}"/>
              </a:ext>
            </a:extLst>
          </p:cNvPr>
          <p:cNvPicPr>
            <a:picLocks noChangeAspect="1"/>
          </p:cNvPicPr>
          <p:nvPr/>
        </p:nvPicPr>
        <p:blipFill>
          <a:blip r:embed="rId2"/>
          <a:stretch>
            <a:fillRect/>
          </a:stretch>
        </p:blipFill>
        <p:spPr>
          <a:xfrm>
            <a:off x="443048" y="737801"/>
            <a:ext cx="6454140" cy="3093720"/>
          </a:xfrm>
          <a:prstGeom prst="rect">
            <a:avLst/>
          </a:prstGeom>
        </p:spPr>
      </p:pic>
      <p:pic>
        <p:nvPicPr>
          <p:cNvPr id="6" name="图片 5">
            <a:extLst>
              <a:ext uri="{FF2B5EF4-FFF2-40B4-BE49-F238E27FC236}">
                <a16:creationId xmlns:a16="http://schemas.microsoft.com/office/drawing/2014/main" id="{2A363F34-B69D-4519-A13D-E9754E3B77FE}"/>
              </a:ext>
            </a:extLst>
          </p:cNvPr>
          <p:cNvPicPr>
            <a:picLocks noChangeAspect="1"/>
          </p:cNvPicPr>
          <p:nvPr/>
        </p:nvPicPr>
        <p:blipFill>
          <a:blip r:embed="rId3"/>
          <a:stretch>
            <a:fillRect/>
          </a:stretch>
        </p:blipFill>
        <p:spPr>
          <a:xfrm>
            <a:off x="4881303" y="3093744"/>
            <a:ext cx="6530340" cy="3139440"/>
          </a:xfrm>
          <a:prstGeom prst="rect">
            <a:avLst/>
          </a:prstGeom>
        </p:spPr>
      </p:pic>
      <p:sp>
        <p:nvSpPr>
          <p:cNvPr id="4" name="标题 1">
            <a:extLst>
              <a:ext uri="{FF2B5EF4-FFF2-40B4-BE49-F238E27FC236}">
                <a16:creationId xmlns:a16="http://schemas.microsoft.com/office/drawing/2014/main" id="{845EB011-DCD0-4329-972E-EDEB7C2398C9}"/>
              </a:ext>
            </a:extLst>
          </p:cNvPr>
          <p:cNvSpPr txBox="1">
            <a:spLocks/>
          </p:cNvSpPr>
          <p:nvPr/>
        </p:nvSpPr>
        <p:spPr>
          <a:xfrm>
            <a:off x="443048" y="-63428"/>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dirty="0"/>
              <a:t>HIPO</a:t>
            </a:r>
            <a:r>
              <a:rPr lang="zh-CN" altLang="en-US" dirty="0"/>
              <a:t>图</a:t>
            </a:r>
          </a:p>
        </p:txBody>
      </p:sp>
      <p:pic>
        <p:nvPicPr>
          <p:cNvPr id="7" name="图片 6">
            <a:extLst>
              <a:ext uri="{FF2B5EF4-FFF2-40B4-BE49-F238E27FC236}">
                <a16:creationId xmlns:a16="http://schemas.microsoft.com/office/drawing/2014/main" id="{C052C870-4A54-409A-92E4-A91A83CF9D09}"/>
              </a:ext>
            </a:extLst>
          </p:cNvPr>
          <p:cNvPicPr>
            <a:picLocks noChangeAspect="1"/>
          </p:cNvPicPr>
          <p:nvPr/>
        </p:nvPicPr>
        <p:blipFill>
          <a:blip r:embed="rId2"/>
          <a:stretch>
            <a:fillRect/>
          </a:stretch>
        </p:blipFill>
        <p:spPr>
          <a:xfrm>
            <a:off x="560832" y="1181106"/>
            <a:ext cx="5233994" cy="2508857"/>
          </a:xfrm>
          <a:prstGeom prst="rect">
            <a:avLst/>
          </a:prstGeom>
        </p:spPr>
      </p:pic>
      <p:pic>
        <p:nvPicPr>
          <p:cNvPr id="8" name="图片 7">
            <a:extLst>
              <a:ext uri="{FF2B5EF4-FFF2-40B4-BE49-F238E27FC236}">
                <a16:creationId xmlns:a16="http://schemas.microsoft.com/office/drawing/2014/main" id="{613F091B-6E60-4CC1-A0BE-707742B22D71}"/>
              </a:ext>
            </a:extLst>
          </p:cNvPr>
          <p:cNvPicPr>
            <a:picLocks noChangeAspect="1"/>
          </p:cNvPicPr>
          <p:nvPr/>
        </p:nvPicPr>
        <p:blipFill>
          <a:blip r:embed="rId4"/>
          <a:stretch>
            <a:fillRect/>
          </a:stretch>
        </p:blipFill>
        <p:spPr>
          <a:xfrm>
            <a:off x="6012667" y="1228703"/>
            <a:ext cx="5562600" cy="2461260"/>
          </a:xfrm>
          <a:prstGeom prst="rect">
            <a:avLst/>
          </a:prstGeom>
        </p:spPr>
      </p:pic>
      <p:pic>
        <p:nvPicPr>
          <p:cNvPr id="9" name="图片 8">
            <a:extLst>
              <a:ext uri="{FF2B5EF4-FFF2-40B4-BE49-F238E27FC236}">
                <a16:creationId xmlns:a16="http://schemas.microsoft.com/office/drawing/2014/main" id="{02D12DEB-69A5-4738-9A95-EEA3DA694ECD}"/>
              </a:ext>
            </a:extLst>
          </p:cNvPr>
          <p:cNvPicPr>
            <a:picLocks noChangeAspect="1"/>
          </p:cNvPicPr>
          <p:nvPr/>
        </p:nvPicPr>
        <p:blipFill>
          <a:blip r:embed="rId5"/>
          <a:stretch>
            <a:fillRect/>
          </a:stretch>
        </p:blipFill>
        <p:spPr>
          <a:xfrm>
            <a:off x="321309" y="3780859"/>
            <a:ext cx="5486400" cy="2339340"/>
          </a:xfrm>
          <a:prstGeom prst="rect">
            <a:avLst/>
          </a:prstGeom>
        </p:spPr>
      </p:pic>
      <p:pic>
        <p:nvPicPr>
          <p:cNvPr id="10" name="图片 9">
            <a:extLst>
              <a:ext uri="{FF2B5EF4-FFF2-40B4-BE49-F238E27FC236}">
                <a16:creationId xmlns:a16="http://schemas.microsoft.com/office/drawing/2014/main" id="{57715AC2-8EA1-4708-B01D-E3B1C546BF3E}"/>
              </a:ext>
            </a:extLst>
          </p:cNvPr>
          <p:cNvPicPr>
            <a:picLocks noChangeAspect="1"/>
          </p:cNvPicPr>
          <p:nvPr/>
        </p:nvPicPr>
        <p:blipFill>
          <a:blip r:embed="rId6"/>
          <a:stretch>
            <a:fillRect/>
          </a:stretch>
        </p:blipFill>
        <p:spPr>
          <a:xfrm>
            <a:off x="5777048" y="4196594"/>
            <a:ext cx="5181600" cy="1828800"/>
          </a:xfrm>
          <a:prstGeom prst="rect">
            <a:avLst/>
          </a:prstGeom>
        </p:spPr>
      </p:pic>
    </p:spTree>
    <p:extLst>
      <p:ext uri="{BB962C8B-B14F-4D97-AF65-F5344CB8AC3E}">
        <p14:creationId xmlns:p14="http://schemas.microsoft.com/office/powerpoint/2010/main" val="409667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fill="hold"/>
                                        <p:tgtEl>
                                          <p:spTgt spid="6"/>
                                        </p:tgtEl>
                                        <p:attrNameLst>
                                          <p:attrName>ppt_x</p:attrName>
                                        </p:attrNameLst>
                                      </p:cBhvr>
                                      <p:tavLst>
                                        <p:tav tm="0">
                                          <p:val>
                                            <p:strVal val="#ppt_x"/>
                                          </p:val>
                                        </p:tav>
                                        <p:tav tm="100000">
                                          <p:val>
                                            <p:strVal val="#ppt_x"/>
                                          </p:val>
                                        </p:tav>
                                      </p:tavLst>
                                    </p:anim>
                                    <p:anim calcmode="lin" valueType="num">
                                      <p:cBhvr additive="base">
                                        <p:cTn id="1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par>
                                <p:cTn id="18" presetID="16" presetClass="entr" presetSubtype="21" fill="hold" nodeType="with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barn(inVertical)">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heel(1)">
                                      <p:cBhvr>
                                        <p:cTn id="25" dur="2000"/>
                                        <p:tgtEl>
                                          <p:spTgt spid="9"/>
                                        </p:tgtEl>
                                      </p:cBhvr>
                                    </p:animEffect>
                                  </p:childTnLst>
                                </p:cTn>
                              </p:par>
                              <p:par>
                                <p:cTn id="26" presetID="21" presetClass="entr" presetSubtype="1" fill="hold" nodeType="with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wheel(1)">
                                      <p:cBhvr>
                                        <p:cTn id="28" dur="2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
          <p:cNvPicPr>
            <a:picLocks noChangeAspect="1"/>
          </p:cNvPicPr>
          <p:nvPr/>
        </p:nvPicPr>
        <p:blipFill>
          <a:blip r:embed="rId2"/>
          <a:stretch>
            <a:fillRect/>
          </a:stretch>
        </p:blipFill>
        <p:spPr>
          <a:xfrm>
            <a:off x="4745355" y="-588645"/>
            <a:ext cx="12060555" cy="8474075"/>
          </a:xfrm>
          <a:prstGeom prst="rect">
            <a:avLst/>
          </a:prstGeom>
        </p:spPr>
      </p:pic>
      <p:sp>
        <p:nvSpPr>
          <p:cNvPr id="5" name="文本框 4"/>
          <p:cNvSpPr txBox="1"/>
          <p:nvPr/>
        </p:nvSpPr>
        <p:spPr>
          <a:xfrm>
            <a:off x="938890" y="866453"/>
            <a:ext cx="1064260" cy="1599565"/>
          </a:xfrm>
          <a:prstGeom prst="rect">
            <a:avLst/>
          </a:prstGeom>
          <a:noFill/>
        </p:spPr>
        <p:txBody>
          <a:bodyPr vert="eaVert" wrap="square" rtlCol="0">
            <a:spAutoFit/>
          </a:bodyPr>
          <a:lstStyle/>
          <a:p>
            <a:pPr algn="dist"/>
            <a:r>
              <a:rPr lang="zh-CN" altLang="en-US" sz="5400" dirty="0">
                <a:solidFill>
                  <a:srgbClr val="383987"/>
                </a:solidFill>
                <a:latin typeface="微软雅黑" panose="020B0503020204020204" charset="-122"/>
                <a:ea typeface="微软雅黑" panose="020B0503020204020204" charset="-122"/>
              </a:rPr>
              <a:t>目</a:t>
            </a:r>
            <a:r>
              <a:rPr lang="zh-CN" altLang="en-US" sz="5400" dirty="0">
                <a:ln>
                  <a:solidFill>
                    <a:srgbClr val="383987"/>
                  </a:solidFill>
                </a:ln>
                <a:noFill/>
                <a:latin typeface="微软雅黑" panose="020B0503020204020204" charset="-122"/>
                <a:ea typeface="微软雅黑" panose="020B0503020204020204" charset="-122"/>
              </a:rPr>
              <a:t>录</a:t>
            </a:r>
          </a:p>
        </p:txBody>
      </p:sp>
      <p:sp>
        <p:nvSpPr>
          <p:cNvPr id="44" name="矩形 43"/>
          <p:cNvSpPr/>
          <p:nvPr/>
        </p:nvSpPr>
        <p:spPr>
          <a:xfrm>
            <a:off x="1598930" y="1590040"/>
            <a:ext cx="650875" cy="1665605"/>
          </a:xfrm>
          <a:prstGeom prst="rect">
            <a:avLst/>
          </a:prstGeom>
          <a:noFill/>
          <a:ln>
            <a:noFill/>
          </a:ln>
          <a:extLst>
            <a:ext uri="{909E8E84-426E-40DD-AFC4-6F175D3DCCD1}">
              <a14:hiddenFill xmlns:a14="http://schemas.microsoft.com/office/drawing/2010/main">
                <a:solidFill>
                  <a:srgbClr val="A9BBFF"/>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vert="eaVert" rtlCol="0" anchor="ctr"/>
          <a:lstStyle/>
          <a:p>
            <a:pPr algn="l"/>
            <a:r>
              <a:rPr lang="en-US" altLang="zh-CN" sz="2000" dirty="0">
                <a:solidFill>
                  <a:srgbClr val="383987"/>
                </a:solidFill>
                <a:latin typeface="微软雅黑" panose="020B0503020204020204" charset="-122"/>
                <a:ea typeface="微软雅黑" panose="020B0503020204020204" charset="-122"/>
                <a:sym typeface="+mn-ea"/>
              </a:rPr>
              <a:t>CONTENTS</a:t>
            </a:r>
            <a:endParaRPr lang="en-US" altLang="zh-CN" sz="2000" b="1" dirty="0">
              <a:solidFill>
                <a:srgbClr val="383987"/>
              </a:solidFill>
              <a:latin typeface="微软雅黑" panose="020B0503020204020204" charset="-122"/>
              <a:ea typeface="微软雅黑" panose="020B0503020204020204" charset="-122"/>
              <a:sym typeface="+mn-ea"/>
            </a:endParaRPr>
          </a:p>
        </p:txBody>
      </p:sp>
      <p:sp>
        <p:nvSpPr>
          <p:cNvPr id="6" name="文本框 5"/>
          <p:cNvSpPr txBox="1"/>
          <p:nvPr/>
        </p:nvSpPr>
        <p:spPr>
          <a:xfrm>
            <a:off x="3960495" y="1579880"/>
            <a:ext cx="3221990" cy="713740"/>
          </a:xfrm>
          <a:prstGeom prst="rect">
            <a:avLst/>
          </a:prstGeom>
          <a:noFill/>
        </p:spPr>
        <p:txBody>
          <a:bodyPr anchor="ctr"/>
          <a:lstStyle/>
          <a:p>
            <a:pPr marL="0" marR="0" lvl="0" indent="0" algn="l" defTabSz="914400" rtl="0" eaLnBrk="1" fontAlgn="t" latinLnBrk="0" hangingPunct="1">
              <a:spcBef>
                <a:spcPts val="0"/>
              </a:spcBef>
              <a:spcAft>
                <a:spcPts val="0"/>
              </a:spcAft>
              <a:buClrTx/>
              <a:buSzTx/>
              <a:buFontTx/>
              <a:buNone/>
              <a:defRPr/>
            </a:pPr>
            <a:r>
              <a:rPr lang="zh-CN" altLang="en-US" sz="2400" kern="0" noProof="0" dirty="0">
                <a:ln>
                  <a:noFill/>
                </a:ln>
                <a:solidFill>
                  <a:srgbClr val="383987"/>
                </a:solidFill>
                <a:uLnTx/>
                <a:uFillTx/>
                <a:latin typeface="微软雅黑" panose="020B0503020204020204" charset="-122"/>
                <a:ea typeface="微软雅黑" panose="020B0503020204020204" charset="-122"/>
                <a:sym typeface="+mn-ea"/>
              </a:rPr>
              <a:t>项目介绍</a:t>
            </a:r>
            <a:endParaRPr kumimoji="0" lang="zh-CN" altLang="en-US" sz="2400" i="0" u="none" strike="noStrike" kern="0" cap="none" spc="0" normalizeH="0" baseline="0" noProof="0" dirty="0">
              <a:ln>
                <a:noFill/>
              </a:ln>
              <a:solidFill>
                <a:srgbClr val="383987"/>
              </a:solidFill>
              <a:effectLst/>
              <a:uLnTx/>
              <a:uFillTx/>
              <a:latin typeface="微软雅黑" panose="020B0503020204020204" charset="-122"/>
              <a:ea typeface="微软雅黑" panose="020B0503020204020204" charset="-122"/>
              <a:sym typeface="+mn-ea"/>
            </a:endParaRPr>
          </a:p>
        </p:txBody>
      </p:sp>
      <p:sp>
        <p:nvSpPr>
          <p:cNvPr id="7" name="文本框 6"/>
          <p:cNvSpPr txBox="1"/>
          <p:nvPr/>
        </p:nvSpPr>
        <p:spPr>
          <a:xfrm>
            <a:off x="2967355" y="1713865"/>
            <a:ext cx="795655" cy="583565"/>
          </a:xfrm>
          <a:prstGeom prst="rect">
            <a:avLst/>
          </a:prstGeom>
          <a:noFill/>
        </p:spPr>
        <p:txBody>
          <a:bodyPr wrap="square" rtlCol="0">
            <a:spAutoFit/>
          </a:bodyPr>
          <a:lstStyle/>
          <a:p>
            <a:pPr marL="0" marR="0" lvl="0" algn="ctr" defTabSz="914400" rtl="0" eaLnBrk="1" latinLnBrk="0" hangingPunct="1">
              <a:spcBef>
                <a:spcPts val="0"/>
              </a:spcBef>
              <a:spcAft>
                <a:spcPts val="0"/>
              </a:spcAft>
              <a:buClrTx/>
              <a:buSzTx/>
              <a:buFontTx/>
              <a:buNone/>
              <a:defRPr/>
            </a:pPr>
            <a:r>
              <a:rPr lang="en-US" altLang="zh-CN" sz="3200" noProof="0" dirty="0">
                <a:ln w="3175">
                  <a:solidFill>
                    <a:srgbClr val="383987"/>
                  </a:solidFill>
                </a:ln>
                <a:noFill/>
                <a:uLnTx/>
                <a:uFillTx/>
                <a:latin typeface="Agency FB" panose="020B0503020202020204" charset="0"/>
                <a:ea typeface="微软雅黑" panose="020B0503020204020204" pitchFamily="34" charset="-122"/>
                <a:sym typeface="+mn-ea"/>
              </a:rPr>
              <a:t>01</a:t>
            </a:r>
          </a:p>
        </p:txBody>
      </p:sp>
      <p:sp>
        <p:nvSpPr>
          <p:cNvPr id="8" name="文本框 7"/>
          <p:cNvSpPr txBox="1"/>
          <p:nvPr/>
        </p:nvSpPr>
        <p:spPr>
          <a:xfrm>
            <a:off x="2967355" y="2708275"/>
            <a:ext cx="795655" cy="583565"/>
          </a:xfrm>
          <a:prstGeom prst="rect">
            <a:avLst/>
          </a:prstGeom>
          <a:noFill/>
        </p:spPr>
        <p:txBody>
          <a:bodyPr wrap="square" rtlCol="0">
            <a:spAutoFit/>
          </a:bodyPr>
          <a:lstStyle/>
          <a:p>
            <a:pPr marL="0" marR="0" lvl="0" algn="ctr" defTabSz="914400" rtl="0" eaLnBrk="1" latinLnBrk="0" hangingPunct="1">
              <a:spcBef>
                <a:spcPts val="0"/>
              </a:spcBef>
              <a:spcAft>
                <a:spcPts val="0"/>
              </a:spcAft>
              <a:buClrTx/>
              <a:buSzTx/>
              <a:buFontTx/>
              <a:buNone/>
              <a:defRPr/>
            </a:pPr>
            <a:r>
              <a:rPr lang="en-US" altLang="zh-CN" sz="3200" noProof="0" dirty="0">
                <a:ln w="3175">
                  <a:solidFill>
                    <a:srgbClr val="383987"/>
                  </a:solidFill>
                </a:ln>
                <a:noFill/>
                <a:uLnTx/>
                <a:uFillTx/>
                <a:latin typeface="Agency FB" panose="020B0503020202020204" charset="0"/>
                <a:ea typeface="微软雅黑" panose="020B0503020204020204" pitchFamily="34" charset="-122"/>
                <a:sym typeface="+mn-ea"/>
              </a:rPr>
              <a:t>02</a:t>
            </a:r>
          </a:p>
        </p:txBody>
      </p:sp>
      <p:sp>
        <p:nvSpPr>
          <p:cNvPr id="28" name="文本框 27"/>
          <p:cNvSpPr txBox="1"/>
          <p:nvPr/>
        </p:nvSpPr>
        <p:spPr>
          <a:xfrm>
            <a:off x="2967355" y="3689985"/>
            <a:ext cx="795655" cy="583565"/>
          </a:xfrm>
          <a:prstGeom prst="rect">
            <a:avLst/>
          </a:prstGeom>
          <a:noFill/>
        </p:spPr>
        <p:txBody>
          <a:bodyPr wrap="square" rtlCol="0">
            <a:spAutoFit/>
          </a:bodyPr>
          <a:lstStyle/>
          <a:p>
            <a:pPr marL="0" marR="0" lvl="0" algn="ctr" defTabSz="914400" rtl="0" eaLnBrk="1" latinLnBrk="0" hangingPunct="1">
              <a:spcBef>
                <a:spcPts val="0"/>
              </a:spcBef>
              <a:spcAft>
                <a:spcPts val="0"/>
              </a:spcAft>
              <a:buClrTx/>
              <a:buSzTx/>
              <a:buFontTx/>
              <a:buNone/>
              <a:defRPr/>
            </a:pPr>
            <a:r>
              <a:rPr lang="en-US" altLang="zh-CN" sz="3200" noProof="0" dirty="0">
                <a:ln w="3175">
                  <a:solidFill>
                    <a:srgbClr val="383987"/>
                  </a:solidFill>
                </a:ln>
                <a:noFill/>
                <a:uLnTx/>
                <a:uFillTx/>
                <a:latin typeface="Agency FB" panose="020B0503020202020204" charset="0"/>
                <a:ea typeface="微软雅黑" panose="020B0503020204020204" pitchFamily="34" charset="-122"/>
                <a:sym typeface="+mn-ea"/>
              </a:rPr>
              <a:t>03</a:t>
            </a:r>
          </a:p>
        </p:txBody>
      </p:sp>
      <p:sp>
        <p:nvSpPr>
          <p:cNvPr id="30" name="文本框 29"/>
          <p:cNvSpPr txBox="1"/>
          <p:nvPr/>
        </p:nvSpPr>
        <p:spPr>
          <a:xfrm>
            <a:off x="2967355" y="4648835"/>
            <a:ext cx="795655" cy="583565"/>
          </a:xfrm>
          <a:prstGeom prst="rect">
            <a:avLst/>
          </a:prstGeom>
          <a:noFill/>
        </p:spPr>
        <p:txBody>
          <a:bodyPr wrap="square" rtlCol="0">
            <a:spAutoFit/>
          </a:bodyPr>
          <a:lstStyle/>
          <a:p>
            <a:pPr marL="0" marR="0" lvl="0" algn="ctr" defTabSz="914400" rtl="0" eaLnBrk="1" latinLnBrk="0" hangingPunct="1">
              <a:spcBef>
                <a:spcPts val="0"/>
              </a:spcBef>
              <a:spcAft>
                <a:spcPts val="0"/>
              </a:spcAft>
              <a:buClrTx/>
              <a:buSzTx/>
              <a:buFontTx/>
              <a:buNone/>
              <a:defRPr/>
            </a:pPr>
            <a:r>
              <a:rPr lang="en-US" altLang="zh-CN" sz="3200" noProof="0" dirty="0">
                <a:ln w="3175">
                  <a:solidFill>
                    <a:srgbClr val="383987"/>
                  </a:solidFill>
                </a:ln>
                <a:noFill/>
                <a:uLnTx/>
                <a:uFillTx/>
                <a:latin typeface="Agency FB" panose="020B0503020202020204" charset="0"/>
                <a:ea typeface="微软雅黑" panose="020B0503020204020204" pitchFamily="34" charset="-122"/>
                <a:sym typeface="+mn-ea"/>
              </a:rPr>
              <a:t>04</a:t>
            </a:r>
          </a:p>
        </p:txBody>
      </p:sp>
      <p:sp>
        <p:nvSpPr>
          <p:cNvPr id="16" name="文本框 15"/>
          <p:cNvSpPr txBox="1"/>
          <p:nvPr/>
        </p:nvSpPr>
        <p:spPr>
          <a:xfrm>
            <a:off x="3960495" y="2602230"/>
            <a:ext cx="3221990" cy="713740"/>
          </a:xfrm>
          <a:prstGeom prst="rect">
            <a:avLst/>
          </a:prstGeom>
          <a:noFill/>
        </p:spPr>
        <p:txBody>
          <a:bodyPr anchor="ctr"/>
          <a:lstStyle/>
          <a:p>
            <a:pPr marL="0" marR="0" lvl="0" indent="0" algn="l" defTabSz="914400" rtl="0" eaLnBrk="1" fontAlgn="t" latinLnBrk="0" hangingPunct="1">
              <a:spcBef>
                <a:spcPts val="0"/>
              </a:spcBef>
              <a:spcAft>
                <a:spcPts val="0"/>
              </a:spcAft>
              <a:buClrTx/>
              <a:buSzTx/>
              <a:buFontTx/>
              <a:buNone/>
              <a:defRPr/>
            </a:pPr>
            <a:r>
              <a:rPr lang="zh-CN" altLang="en-US" sz="2400" kern="0" noProof="0" dirty="0">
                <a:ln>
                  <a:noFill/>
                </a:ln>
                <a:solidFill>
                  <a:srgbClr val="383987"/>
                </a:solidFill>
                <a:uLnTx/>
                <a:uFillTx/>
                <a:latin typeface="微软雅黑" panose="020B0503020204020204" charset="-122"/>
                <a:ea typeface="微软雅黑" panose="020B0503020204020204" charset="-122"/>
                <a:sym typeface="+mn-ea"/>
              </a:rPr>
              <a:t>设计</a:t>
            </a:r>
            <a:endParaRPr kumimoji="0" lang="zh-CN" altLang="en-US" sz="2400" i="0" u="none" strike="noStrike" kern="0" cap="none" spc="0" normalizeH="0" baseline="0" noProof="0" dirty="0">
              <a:ln>
                <a:noFill/>
              </a:ln>
              <a:solidFill>
                <a:srgbClr val="383987"/>
              </a:solidFill>
              <a:effectLst/>
              <a:uLnTx/>
              <a:uFillTx/>
              <a:latin typeface="微软雅黑" panose="020B0503020204020204" charset="-122"/>
              <a:ea typeface="微软雅黑" panose="020B0503020204020204" charset="-122"/>
              <a:sym typeface="+mn-ea"/>
            </a:endParaRPr>
          </a:p>
        </p:txBody>
      </p:sp>
      <p:sp>
        <p:nvSpPr>
          <p:cNvPr id="18" name="文本框 17"/>
          <p:cNvSpPr txBox="1"/>
          <p:nvPr/>
        </p:nvSpPr>
        <p:spPr>
          <a:xfrm>
            <a:off x="3960495" y="3585210"/>
            <a:ext cx="3221990" cy="713740"/>
          </a:xfrm>
          <a:prstGeom prst="rect">
            <a:avLst/>
          </a:prstGeom>
          <a:noFill/>
        </p:spPr>
        <p:txBody>
          <a:bodyPr anchor="ctr"/>
          <a:lstStyle/>
          <a:p>
            <a:pPr marL="0" marR="0" lvl="0" indent="0" algn="l" defTabSz="914400" rtl="0" eaLnBrk="1" fontAlgn="t" latinLnBrk="0" hangingPunct="1">
              <a:spcBef>
                <a:spcPts val="0"/>
              </a:spcBef>
              <a:spcAft>
                <a:spcPts val="0"/>
              </a:spcAft>
              <a:buClrTx/>
              <a:buSzTx/>
              <a:buFontTx/>
              <a:buNone/>
              <a:defRPr/>
            </a:pPr>
            <a:r>
              <a:rPr lang="zh-CN" altLang="en-US" sz="2400" kern="0" noProof="0" dirty="0">
                <a:ln>
                  <a:noFill/>
                </a:ln>
                <a:solidFill>
                  <a:srgbClr val="383987"/>
                </a:solidFill>
                <a:uLnTx/>
                <a:uFillTx/>
                <a:latin typeface="微软雅黑" panose="020B0503020204020204" charset="-122"/>
                <a:ea typeface="微软雅黑" panose="020B0503020204020204" charset="-122"/>
                <a:sym typeface="+mn-ea"/>
              </a:rPr>
              <a:t>测试</a:t>
            </a:r>
            <a:endParaRPr kumimoji="0" lang="zh-CN" altLang="en-US" sz="2400" i="0" u="none" strike="noStrike" kern="0" cap="none" spc="0" normalizeH="0" baseline="0" noProof="0" dirty="0">
              <a:ln>
                <a:noFill/>
              </a:ln>
              <a:solidFill>
                <a:srgbClr val="383987"/>
              </a:solidFill>
              <a:effectLst/>
              <a:uLnTx/>
              <a:uFillTx/>
              <a:latin typeface="微软雅黑" panose="020B0503020204020204" charset="-122"/>
              <a:ea typeface="微软雅黑" panose="020B0503020204020204" charset="-122"/>
              <a:sym typeface="+mn-ea"/>
            </a:endParaRPr>
          </a:p>
        </p:txBody>
      </p:sp>
      <p:sp>
        <p:nvSpPr>
          <p:cNvPr id="20" name="文本框 19"/>
          <p:cNvSpPr txBox="1"/>
          <p:nvPr/>
        </p:nvSpPr>
        <p:spPr>
          <a:xfrm>
            <a:off x="3960495" y="4554220"/>
            <a:ext cx="3221990" cy="713740"/>
          </a:xfrm>
          <a:prstGeom prst="rect">
            <a:avLst/>
          </a:prstGeom>
          <a:noFill/>
        </p:spPr>
        <p:txBody>
          <a:bodyPr anchor="ctr"/>
          <a:lstStyle/>
          <a:p>
            <a:pPr marL="0" marR="0" lvl="0" indent="0" algn="l" defTabSz="914400" rtl="0" eaLnBrk="1" fontAlgn="t" latinLnBrk="0" hangingPunct="1">
              <a:spcBef>
                <a:spcPts val="0"/>
              </a:spcBef>
              <a:spcAft>
                <a:spcPts val="0"/>
              </a:spcAft>
              <a:buClrTx/>
              <a:buSzTx/>
              <a:buFontTx/>
              <a:buNone/>
              <a:defRPr/>
            </a:pPr>
            <a:r>
              <a:rPr lang="zh-CN" altLang="en-US" sz="2400" kern="0" noProof="0" dirty="0">
                <a:ln>
                  <a:noFill/>
                </a:ln>
                <a:solidFill>
                  <a:srgbClr val="383987"/>
                </a:solidFill>
                <a:uLnTx/>
                <a:uFillTx/>
                <a:latin typeface="微软雅黑" panose="020B0503020204020204" charset="-122"/>
                <a:ea typeface="微软雅黑" panose="020B0503020204020204" charset="-122"/>
                <a:sym typeface="+mn-ea"/>
              </a:rPr>
              <a:t>其他</a:t>
            </a:r>
            <a:endParaRPr kumimoji="0" lang="zh-CN" altLang="en-US" sz="2400" i="0" u="none" strike="noStrike" kern="0" cap="none" spc="0" normalizeH="0" baseline="0" noProof="0" dirty="0">
              <a:ln>
                <a:noFill/>
              </a:ln>
              <a:solidFill>
                <a:srgbClr val="383987"/>
              </a:solidFill>
              <a:effectLst/>
              <a:uLnTx/>
              <a:uFillTx/>
              <a:latin typeface="微软雅黑" panose="020B0503020204020204" charset="-122"/>
              <a:ea typeface="微软雅黑" panose="020B0503020204020204" charset="-122"/>
              <a:sym typeface="+mn-ea"/>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C3041CDB-E362-4BCA-8B07-6A42E0C4540B}"/>
              </a:ext>
            </a:extLst>
          </p:cNvPr>
          <p:cNvPicPr>
            <a:picLocks noChangeAspect="1"/>
          </p:cNvPicPr>
          <p:nvPr/>
        </p:nvPicPr>
        <p:blipFill>
          <a:blip r:embed="rId2"/>
          <a:stretch>
            <a:fillRect/>
          </a:stretch>
        </p:blipFill>
        <p:spPr>
          <a:xfrm>
            <a:off x="3216210" y="255889"/>
            <a:ext cx="7758628" cy="6346222"/>
          </a:xfrm>
          <a:prstGeom prst="rect">
            <a:avLst/>
          </a:prstGeom>
        </p:spPr>
      </p:pic>
      <p:sp>
        <p:nvSpPr>
          <p:cNvPr id="2" name="标题 1">
            <a:extLst>
              <a:ext uri="{FF2B5EF4-FFF2-40B4-BE49-F238E27FC236}">
                <a16:creationId xmlns:a16="http://schemas.microsoft.com/office/drawing/2014/main" id="{20F82083-EEE9-4A11-BBD7-5E5C0CE06112}"/>
              </a:ext>
            </a:extLst>
          </p:cNvPr>
          <p:cNvSpPr>
            <a:spLocks noGrp="1"/>
          </p:cNvSpPr>
          <p:nvPr>
            <p:ph type="title"/>
          </p:nvPr>
        </p:nvSpPr>
        <p:spPr/>
        <p:txBody>
          <a:bodyPr/>
          <a:lstStyle/>
          <a:p>
            <a:r>
              <a:rPr lang="zh-CN" altLang="en-US" dirty="0"/>
              <a:t>业务流图</a:t>
            </a:r>
          </a:p>
        </p:txBody>
      </p:sp>
      <p:pic>
        <p:nvPicPr>
          <p:cNvPr id="5" name="图片 4">
            <a:extLst>
              <a:ext uri="{FF2B5EF4-FFF2-40B4-BE49-F238E27FC236}">
                <a16:creationId xmlns:a16="http://schemas.microsoft.com/office/drawing/2014/main" id="{8A020525-972A-41BA-9ECB-8EE310D2B9FC}"/>
              </a:ext>
            </a:extLst>
          </p:cNvPr>
          <p:cNvPicPr>
            <a:picLocks noChangeAspect="1"/>
          </p:cNvPicPr>
          <p:nvPr/>
        </p:nvPicPr>
        <p:blipFill>
          <a:blip r:embed="rId3"/>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20036162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B52A47D6-7424-4822-BBEA-0B2542109B22}"/>
              </a:ext>
            </a:extLst>
          </p:cNvPr>
          <p:cNvPicPr>
            <a:picLocks noChangeAspect="1"/>
          </p:cNvPicPr>
          <p:nvPr/>
        </p:nvPicPr>
        <p:blipFill>
          <a:blip r:embed="rId2"/>
          <a:stretch>
            <a:fillRect/>
          </a:stretch>
        </p:blipFill>
        <p:spPr>
          <a:xfrm>
            <a:off x="799641" y="898644"/>
            <a:ext cx="10592718" cy="5959356"/>
          </a:xfrm>
          <a:prstGeom prst="rect">
            <a:avLst/>
          </a:prstGeom>
        </p:spPr>
      </p:pic>
      <p:sp>
        <p:nvSpPr>
          <p:cNvPr id="2" name="标题 1">
            <a:extLst>
              <a:ext uri="{FF2B5EF4-FFF2-40B4-BE49-F238E27FC236}">
                <a16:creationId xmlns:a16="http://schemas.microsoft.com/office/drawing/2014/main" id="{D54D22B4-44CE-449F-A34A-527BD0C1A470}"/>
              </a:ext>
            </a:extLst>
          </p:cNvPr>
          <p:cNvSpPr>
            <a:spLocks noGrp="1"/>
          </p:cNvSpPr>
          <p:nvPr>
            <p:ph type="title"/>
          </p:nvPr>
        </p:nvSpPr>
        <p:spPr/>
        <p:txBody>
          <a:bodyPr/>
          <a:lstStyle/>
          <a:p>
            <a:r>
              <a:rPr lang="zh-CN" altLang="en-US" dirty="0"/>
              <a:t>详细设计</a:t>
            </a:r>
          </a:p>
        </p:txBody>
      </p:sp>
    </p:spTree>
    <p:extLst>
      <p:ext uri="{BB962C8B-B14F-4D97-AF65-F5344CB8AC3E}">
        <p14:creationId xmlns:p14="http://schemas.microsoft.com/office/powerpoint/2010/main" val="26060266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B1E9217-B4F5-4A8F-8899-49F62A2A26F4}"/>
              </a:ext>
            </a:extLst>
          </p:cNvPr>
          <p:cNvSpPr>
            <a:spLocks noGrp="1"/>
          </p:cNvSpPr>
          <p:nvPr>
            <p:ph type="title"/>
          </p:nvPr>
        </p:nvSpPr>
        <p:spPr/>
        <p:txBody>
          <a:bodyPr/>
          <a:lstStyle/>
          <a:p>
            <a:r>
              <a:rPr lang="zh-CN" altLang="en-US" dirty="0"/>
              <a:t>架构图</a:t>
            </a:r>
            <a:br>
              <a:rPr lang="zh-CN" altLang="en-US" dirty="0"/>
            </a:br>
            <a:endParaRPr lang="zh-CN" altLang="en-US" dirty="0"/>
          </a:p>
        </p:txBody>
      </p:sp>
      <p:pic>
        <p:nvPicPr>
          <p:cNvPr id="4" name="内容占位符 3">
            <a:extLst>
              <a:ext uri="{FF2B5EF4-FFF2-40B4-BE49-F238E27FC236}">
                <a16:creationId xmlns:a16="http://schemas.microsoft.com/office/drawing/2014/main" id="{8DFF8566-EC8F-45CC-B35E-90BB02128B6D}"/>
              </a:ext>
            </a:extLst>
          </p:cNvPr>
          <p:cNvPicPr>
            <a:picLocks noGrp="1" noChangeAspect="1"/>
          </p:cNvPicPr>
          <p:nvPr>
            <p:ph idx="1"/>
          </p:nvPr>
        </p:nvPicPr>
        <p:blipFill>
          <a:blip r:embed="rId2"/>
          <a:stretch>
            <a:fillRect/>
          </a:stretch>
        </p:blipFill>
        <p:spPr>
          <a:xfrm>
            <a:off x="2504050" y="1825625"/>
            <a:ext cx="7183900" cy="4351338"/>
          </a:xfrm>
          <a:prstGeom prst="rect">
            <a:avLst/>
          </a:prstGeom>
        </p:spPr>
      </p:pic>
      <p:pic>
        <p:nvPicPr>
          <p:cNvPr id="5" name="图片 4">
            <a:extLst>
              <a:ext uri="{FF2B5EF4-FFF2-40B4-BE49-F238E27FC236}">
                <a16:creationId xmlns:a16="http://schemas.microsoft.com/office/drawing/2014/main" id="{A41D97ED-E2CF-491D-88C9-F9064311854A}"/>
              </a:ext>
            </a:extLst>
          </p:cNvPr>
          <p:cNvPicPr>
            <a:picLocks noChangeAspect="1"/>
          </p:cNvPicPr>
          <p:nvPr/>
        </p:nvPicPr>
        <p:blipFill rotWithShape="1">
          <a:blip r:embed="rId3"/>
          <a:srcRect l="20133" b="45801"/>
          <a:stretch/>
        </p:blipFill>
        <p:spPr>
          <a:xfrm>
            <a:off x="8146473" y="0"/>
            <a:ext cx="4045527" cy="3716977"/>
          </a:xfrm>
          <a:prstGeom prst="rect">
            <a:avLst/>
          </a:prstGeom>
        </p:spPr>
      </p:pic>
      <p:pic>
        <p:nvPicPr>
          <p:cNvPr id="6" name="图片 5">
            <a:extLst>
              <a:ext uri="{FF2B5EF4-FFF2-40B4-BE49-F238E27FC236}">
                <a16:creationId xmlns:a16="http://schemas.microsoft.com/office/drawing/2014/main" id="{F4EF2EC7-89FD-45A4-98F7-BF8BFA8549DB}"/>
              </a:ext>
            </a:extLst>
          </p:cNvPr>
          <p:cNvPicPr>
            <a:picLocks noChangeAspect="1"/>
          </p:cNvPicPr>
          <p:nvPr/>
        </p:nvPicPr>
        <p:blipFill>
          <a:blip r:embed="rId4"/>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33186060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1BBFFD0-0273-4A73-AE16-534EFBEC58C4}"/>
              </a:ext>
            </a:extLst>
          </p:cNvPr>
          <p:cNvSpPr>
            <a:spLocks noGrp="1"/>
          </p:cNvSpPr>
          <p:nvPr>
            <p:ph type="title"/>
          </p:nvPr>
        </p:nvSpPr>
        <p:spPr>
          <a:xfrm>
            <a:off x="527304" y="387696"/>
            <a:ext cx="10515600" cy="1325563"/>
          </a:xfrm>
        </p:spPr>
        <p:txBody>
          <a:bodyPr/>
          <a:lstStyle/>
          <a:p>
            <a:r>
              <a:rPr lang="zh-CN" altLang="en-US" dirty="0"/>
              <a:t>数据库设计</a:t>
            </a:r>
          </a:p>
        </p:txBody>
      </p:sp>
      <p:pic>
        <p:nvPicPr>
          <p:cNvPr id="4" name="图片 3">
            <a:extLst>
              <a:ext uri="{FF2B5EF4-FFF2-40B4-BE49-F238E27FC236}">
                <a16:creationId xmlns:a16="http://schemas.microsoft.com/office/drawing/2014/main" id="{67DE82F0-8107-403F-9423-7BA0210717D6}"/>
              </a:ext>
            </a:extLst>
          </p:cNvPr>
          <p:cNvPicPr>
            <a:picLocks noChangeAspect="1"/>
          </p:cNvPicPr>
          <p:nvPr/>
        </p:nvPicPr>
        <p:blipFill>
          <a:blip r:embed="rId2"/>
          <a:stretch>
            <a:fillRect/>
          </a:stretch>
        </p:blipFill>
        <p:spPr>
          <a:xfrm>
            <a:off x="7911450" y="3840559"/>
            <a:ext cx="4280549" cy="2485606"/>
          </a:xfrm>
          <a:prstGeom prst="rect">
            <a:avLst/>
          </a:prstGeom>
        </p:spPr>
      </p:pic>
      <p:graphicFrame>
        <p:nvGraphicFramePr>
          <p:cNvPr id="5" name="表格 4">
            <a:extLst>
              <a:ext uri="{FF2B5EF4-FFF2-40B4-BE49-F238E27FC236}">
                <a16:creationId xmlns:a16="http://schemas.microsoft.com/office/drawing/2014/main" id="{6F1D7C62-D8A5-4A1E-AAD3-D1BD69442F28}"/>
              </a:ext>
            </a:extLst>
          </p:cNvPr>
          <p:cNvGraphicFramePr>
            <a:graphicFrameLocks noGrp="1"/>
          </p:cNvGraphicFramePr>
          <p:nvPr>
            <p:extLst>
              <p:ext uri="{D42A27DB-BD31-4B8C-83A1-F6EECF244321}">
                <p14:modId xmlns:p14="http://schemas.microsoft.com/office/powerpoint/2010/main" val="3978053966"/>
              </p:ext>
            </p:extLst>
          </p:nvPr>
        </p:nvGraphicFramePr>
        <p:xfrm>
          <a:off x="7226352" y="1824219"/>
          <a:ext cx="4965648" cy="1874520"/>
        </p:xfrm>
        <a:graphic>
          <a:graphicData uri="http://schemas.openxmlformats.org/drawingml/2006/table">
            <a:tbl>
              <a:tblPr firstRow="1" firstCol="1" bandRow="1">
                <a:tableStyleId>{5C22544A-7EE6-4342-B048-85BDC9FD1C3A}</a:tableStyleId>
              </a:tblPr>
              <a:tblGrid>
                <a:gridCol w="2482824">
                  <a:extLst>
                    <a:ext uri="{9D8B030D-6E8A-4147-A177-3AD203B41FA5}">
                      <a16:colId xmlns:a16="http://schemas.microsoft.com/office/drawing/2014/main" val="1853046833"/>
                    </a:ext>
                  </a:extLst>
                </a:gridCol>
                <a:gridCol w="2482824">
                  <a:extLst>
                    <a:ext uri="{9D8B030D-6E8A-4147-A177-3AD203B41FA5}">
                      <a16:colId xmlns:a16="http://schemas.microsoft.com/office/drawing/2014/main" val="3304458790"/>
                    </a:ext>
                  </a:extLst>
                </a:gridCol>
              </a:tblGrid>
              <a:tr h="0">
                <a:tc>
                  <a:txBody>
                    <a:bodyPr/>
                    <a:lstStyle/>
                    <a:p>
                      <a:pPr algn="just"/>
                      <a:r>
                        <a:rPr lang="zh-CN" sz="1050" kern="100">
                          <a:effectLst/>
                        </a:rPr>
                        <a:t>表名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tc>
                  <a:txBody>
                    <a:bodyPr/>
                    <a:lstStyle/>
                    <a:p>
                      <a:pPr algn="just"/>
                      <a:r>
                        <a:rPr lang="zh-CN" sz="1050" kern="100" dirty="0">
                          <a:effectLst/>
                        </a:rPr>
                        <a:t>描述</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extLst>
                  <a:ext uri="{0D108BD9-81ED-4DB2-BD59-A6C34878D82A}">
                    <a16:rowId xmlns:a16="http://schemas.microsoft.com/office/drawing/2014/main" val="2062727888"/>
                  </a:ext>
                </a:extLst>
              </a:tr>
              <a:tr h="0">
                <a:tc>
                  <a:txBody>
                    <a:bodyPr/>
                    <a:lstStyle/>
                    <a:p>
                      <a:pPr algn="just"/>
                      <a:r>
                        <a:rPr lang="en-US" sz="1050" kern="100" dirty="0">
                          <a:effectLst/>
                        </a:rPr>
                        <a:t>User</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tc>
                  <a:txBody>
                    <a:bodyPr/>
                    <a:lstStyle/>
                    <a:p>
                      <a:pPr algn="just"/>
                      <a:r>
                        <a:rPr lang="zh-CN" sz="1050" kern="100" dirty="0">
                          <a:effectLst/>
                        </a:rPr>
                        <a:t>用户表</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extLst>
                  <a:ext uri="{0D108BD9-81ED-4DB2-BD59-A6C34878D82A}">
                    <a16:rowId xmlns:a16="http://schemas.microsoft.com/office/drawing/2014/main" val="2417608288"/>
                  </a:ext>
                </a:extLst>
              </a:tr>
              <a:tr h="0">
                <a:tc>
                  <a:txBody>
                    <a:bodyPr/>
                    <a:lstStyle/>
                    <a:p>
                      <a:pPr algn="just"/>
                      <a:r>
                        <a:rPr lang="en-US" sz="1050" kern="100">
                          <a:effectLst/>
                        </a:rPr>
                        <a:t>Wall</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tc>
                  <a:txBody>
                    <a:bodyPr/>
                    <a:lstStyle/>
                    <a:p>
                      <a:pPr algn="just"/>
                      <a:r>
                        <a:rPr lang="zh-CN" sz="1050" kern="100">
                          <a:effectLst/>
                        </a:rPr>
                        <a:t>用户表白墙表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extLst>
                  <a:ext uri="{0D108BD9-81ED-4DB2-BD59-A6C34878D82A}">
                    <a16:rowId xmlns:a16="http://schemas.microsoft.com/office/drawing/2014/main" val="533787632"/>
                  </a:ext>
                </a:extLst>
              </a:tr>
              <a:tr h="0">
                <a:tc>
                  <a:txBody>
                    <a:bodyPr/>
                    <a:lstStyle/>
                    <a:p>
                      <a:pPr algn="just"/>
                      <a:r>
                        <a:rPr lang="en-US" sz="1050" kern="100" dirty="0">
                          <a:effectLst/>
                        </a:rPr>
                        <a:t>Reply</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tc>
                  <a:txBody>
                    <a:bodyPr/>
                    <a:lstStyle/>
                    <a:p>
                      <a:pPr algn="just"/>
                      <a:r>
                        <a:rPr lang="zh-CN" sz="1050" kern="100">
                          <a:effectLst/>
                        </a:rPr>
                        <a:t>表白墙回复表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extLst>
                  <a:ext uri="{0D108BD9-81ED-4DB2-BD59-A6C34878D82A}">
                    <a16:rowId xmlns:a16="http://schemas.microsoft.com/office/drawing/2014/main" val="2950374110"/>
                  </a:ext>
                </a:extLst>
              </a:tr>
              <a:tr h="0">
                <a:tc>
                  <a:txBody>
                    <a:bodyPr/>
                    <a:lstStyle/>
                    <a:p>
                      <a:pPr algn="just"/>
                      <a:r>
                        <a:rPr lang="en-US" sz="1050" kern="100" dirty="0">
                          <a:effectLst/>
                        </a:rPr>
                        <a:t>Feedback</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tc>
                  <a:txBody>
                    <a:bodyPr/>
                    <a:lstStyle/>
                    <a:p>
                      <a:pPr algn="just"/>
                      <a:r>
                        <a:rPr lang="zh-CN" sz="1050" kern="100">
                          <a:effectLst/>
                        </a:rPr>
                        <a:t>用户反馈表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extLst>
                  <a:ext uri="{0D108BD9-81ED-4DB2-BD59-A6C34878D82A}">
                    <a16:rowId xmlns:a16="http://schemas.microsoft.com/office/drawing/2014/main" val="2154948451"/>
                  </a:ext>
                </a:extLst>
              </a:tr>
              <a:tr h="0">
                <a:tc>
                  <a:txBody>
                    <a:bodyPr/>
                    <a:lstStyle/>
                    <a:p>
                      <a:pPr algn="just"/>
                      <a:r>
                        <a:rPr lang="en-US" sz="1050" kern="100" dirty="0">
                          <a:effectLst/>
                        </a:rPr>
                        <a:t>Collection</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tc>
                  <a:txBody>
                    <a:bodyPr/>
                    <a:lstStyle/>
                    <a:p>
                      <a:pPr algn="just"/>
                      <a:r>
                        <a:rPr lang="zh-CN" sz="1050" kern="100" dirty="0">
                          <a:effectLst/>
                        </a:rPr>
                        <a:t>用户收藏表</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76200" marR="76200" marT="76200" marB="76200" anchor="ctr"/>
                </a:tc>
                <a:extLst>
                  <a:ext uri="{0D108BD9-81ED-4DB2-BD59-A6C34878D82A}">
                    <a16:rowId xmlns:a16="http://schemas.microsoft.com/office/drawing/2014/main" val="433297831"/>
                  </a:ext>
                </a:extLst>
              </a:tr>
            </a:tbl>
          </a:graphicData>
        </a:graphic>
      </p:graphicFrame>
      <p:pic>
        <p:nvPicPr>
          <p:cNvPr id="6" name="图片 5">
            <a:extLst>
              <a:ext uri="{FF2B5EF4-FFF2-40B4-BE49-F238E27FC236}">
                <a16:creationId xmlns:a16="http://schemas.microsoft.com/office/drawing/2014/main" id="{E289DFB5-0B72-4DA3-A32E-4E50351C4081}"/>
              </a:ext>
            </a:extLst>
          </p:cNvPr>
          <p:cNvPicPr>
            <a:picLocks noChangeAspect="1"/>
          </p:cNvPicPr>
          <p:nvPr/>
        </p:nvPicPr>
        <p:blipFill>
          <a:blip r:embed="rId3"/>
          <a:stretch>
            <a:fillRect/>
          </a:stretch>
        </p:blipFill>
        <p:spPr>
          <a:xfrm>
            <a:off x="-1" y="1784169"/>
            <a:ext cx="3915104" cy="2252613"/>
          </a:xfrm>
          <a:prstGeom prst="rect">
            <a:avLst/>
          </a:prstGeom>
        </p:spPr>
      </p:pic>
      <p:pic>
        <p:nvPicPr>
          <p:cNvPr id="7" name="图片 6">
            <a:extLst>
              <a:ext uri="{FF2B5EF4-FFF2-40B4-BE49-F238E27FC236}">
                <a16:creationId xmlns:a16="http://schemas.microsoft.com/office/drawing/2014/main" id="{15AE70CE-9893-4B7B-938C-512E86AE3A7B}"/>
              </a:ext>
            </a:extLst>
          </p:cNvPr>
          <p:cNvPicPr>
            <a:picLocks noChangeAspect="1"/>
          </p:cNvPicPr>
          <p:nvPr/>
        </p:nvPicPr>
        <p:blipFill>
          <a:blip r:embed="rId4"/>
          <a:stretch>
            <a:fillRect/>
          </a:stretch>
        </p:blipFill>
        <p:spPr>
          <a:xfrm>
            <a:off x="60533" y="4036782"/>
            <a:ext cx="3673463" cy="2485605"/>
          </a:xfrm>
          <a:prstGeom prst="rect">
            <a:avLst/>
          </a:prstGeom>
        </p:spPr>
      </p:pic>
      <p:pic>
        <p:nvPicPr>
          <p:cNvPr id="8" name="图片 7">
            <a:extLst>
              <a:ext uri="{FF2B5EF4-FFF2-40B4-BE49-F238E27FC236}">
                <a16:creationId xmlns:a16="http://schemas.microsoft.com/office/drawing/2014/main" id="{10280987-6BFD-4C23-8F93-98976618B409}"/>
              </a:ext>
            </a:extLst>
          </p:cNvPr>
          <p:cNvPicPr>
            <a:picLocks noChangeAspect="1"/>
          </p:cNvPicPr>
          <p:nvPr/>
        </p:nvPicPr>
        <p:blipFill>
          <a:blip r:embed="rId5"/>
          <a:stretch>
            <a:fillRect/>
          </a:stretch>
        </p:blipFill>
        <p:spPr>
          <a:xfrm>
            <a:off x="3554476" y="2735819"/>
            <a:ext cx="3423136" cy="3786568"/>
          </a:xfrm>
          <a:prstGeom prst="rect">
            <a:avLst/>
          </a:prstGeom>
        </p:spPr>
      </p:pic>
    </p:spTree>
    <p:extLst>
      <p:ext uri="{BB962C8B-B14F-4D97-AF65-F5344CB8AC3E}">
        <p14:creationId xmlns:p14="http://schemas.microsoft.com/office/powerpoint/2010/main" val="4235276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180F72-59EE-49FE-8C63-F410673AC3BB}"/>
              </a:ext>
            </a:extLst>
          </p:cNvPr>
          <p:cNvSpPr>
            <a:spLocks noGrp="1"/>
          </p:cNvSpPr>
          <p:nvPr>
            <p:ph type="title"/>
          </p:nvPr>
        </p:nvSpPr>
        <p:spPr/>
        <p:txBody>
          <a:bodyPr/>
          <a:lstStyle/>
          <a:p>
            <a:r>
              <a:rPr lang="zh-CN" altLang="en-US" dirty="0"/>
              <a:t>数据字典</a:t>
            </a:r>
          </a:p>
        </p:txBody>
      </p:sp>
      <p:sp>
        <p:nvSpPr>
          <p:cNvPr id="4" name="文本框 3">
            <a:extLst>
              <a:ext uri="{FF2B5EF4-FFF2-40B4-BE49-F238E27FC236}">
                <a16:creationId xmlns:a16="http://schemas.microsoft.com/office/drawing/2014/main" id="{DD92C4C9-EEFE-4162-AA00-87CE76C71574}"/>
              </a:ext>
            </a:extLst>
          </p:cNvPr>
          <p:cNvSpPr txBox="1"/>
          <p:nvPr/>
        </p:nvSpPr>
        <p:spPr>
          <a:xfrm>
            <a:off x="704088" y="1362456"/>
            <a:ext cx="5005152" cy="5632311"/>
          </a:xfrm>
          <a:prstGeom prst="rect">
            <a:avLst/>
          </a:prstGeom>
          <a:noFill/>
        </p:spPr>
        <p:txBody>
          <a:bodyPr wrap="square" rtlCol="0">
            <a:spAutoFit/>
          </a:bodyPr>
          <a:lstStyle/>
          <a:p>
            <a:r>
              <a:rPr lang="zh-CN" altLang="en-US" dirty="0">
                <a:latin typeface="黑体" panose="02010609060101010101" pitchFamily="49" charset="-122"/>
                <a:ea typeface="黑体" panose="02010609060101010101" pitchFamily="49" charset="-122"/>
              </a:rPr>
              <a:t>名字：输入的表白墙内容</a:t>
            </a:r>
          </a:p>
          <a:p>
            <a:r>
              <a:rPr lang="zh-CN" altLang="en-US" dirty="0">
                <a:latin typeface="黑体" panose="02010609060101010101" pitchFamily="49" charset="-122"/>
                <a:ea typeface="黑体" panose="02010609060101010101" pitchFamily="49" charset="-122"/>
              </a:rPr>
              <a:t>别名：无</a:t>
            </a:r>
          </a:p>
          <a:p>
            <a:r>
              <a:rPr lang="zh-CN" altLang="en-US" dirty="0">
                <a:latin typeface="黑体" panose="02010609060101010101" pitchFamily="49" charset="-122"/>
                <a:ea typeface="黑体" panose="02010609060101010101" pitchFamily="49" charset="-122"/>
              </a:rPr>
              <a:t>描述：用户编辑表白墙内容</a:t>
            </a:r>
          </a:p>
          <a:p>
            <a:r>
              <a:rPr lang="zh-CN" altLang="en-US" dirty="0">
                <a:latin typeface="黑体" panose="02010609060101010101" pitchFamily="49" charset="-122"/>
                <a:ea typeface="黑体" panose="02010609060101010101" pitchFamily="49" charset="-122"/>
              </a:rPr>
              <a:t>定义：输入的表白墙内容</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输入的表白墙内容</a:t>
            </a:r>
          </a:p>
          <a:p>
            <a:r>
              <a:rPr lang="zh-CN" altLang="en-US" dirty="0">
                <a:latin typeface="黑体" panose="02010609060101010101" pitchFamily="49" charset="-122"/>
                <a:ea typeface="黑体" panose="02010609060101010101" pitchFamily="49" charset="-122"/>
              </a:rPr>
              <a:t>位置：与违规字符匹配</a:t>
            </a:r>
          </a:p>
          <a:p>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名字：违规字符内容</a:t>
            </a:r>
          </a:p>
          <a:p>
            <a:r>
              <a:rPr lang="zh-CN" altLang="en-US" dirty="0">
                <a:latin typeface="黑体" panose="02010609060101010101" pitchFamily="49" charset="-122"/>
                <a:ea typeface="黑体" panose="02010609060101010101" pitchFamily="49" charset="-122"/>
              </a:rPr>
              <a:t>别名：无</a:t>
            </a:r>
          </a:p>
          <a:p>
            <a:r>
              <a:rPr lang="zh-CN" altLang="en-US" dirty="0">
                <a:latin typeface="黑体" panose="02010609060101010101" pitchFamily="49" charset="-122"/>
                <a:ea typeface="黑体" panose="02010609060101010101" pitchFamily="49" charset="-122"/>
              </a:rPr>
              <a:t>描述：违规字符库内的字符。</a:t>
            </a:r>
          </a:p>
          <a:p>
            <a:r>
              <a:rPr lang="zh-CN" altLang="en-US" dirty="0">
                <a:latin typeface="黑体" panose="02010609060101010101" pitchFamily="49" charset="-122"/>
                <a:ea typeface="黑体" panose="02010609060101010101" pitchFamily="49" charset="-122"/>
              </a:rPr>
              <a:t>定义：违规字符内容</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违规字符内容</a:t>
            </a:r>
          </a:p>
          <a:p>
            <a:r>
              <a:rPr lang="zh-CN" altLang="en-US" dirty="0">
                <a:latin typeface="黑体" panose="02010609060101010101" pitchFamily="49" charset="-122"/>
                <a:ea typeface="黑体" panose="02010609060101010101" pitchFamily="49" charset="-122"/>
              </a:rPr>
              <a:t>位置：与输入的表白墙内容匹配</a:t>
            </a: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名字：违规警告</a:t>
            </a:r>
          </a:p>
          <a:p>
            <a:r>
              <a:rPr lang="zh-CN" altLang="en-US" dirty="0">
                <a:latin typeface="黑体" panose="02010609060101010101" pitchFamily="49" charset="-122"/>
                <a:ea typeface="黑体" panose="02010609060101010101" pitchFamily="49" charset="-122"/>
              </a:rPr>
              <a:t>别名：无</a:t>
            </a:r>
          </a:p>
          <a:p>
            <a:r>
              <a:rPr lang="zh-CN" altLang="en-US" dirty="0">
                <a:latin typeface="黑体" panose="02010609060101010101" pitchFamily="49" charset="-122"/>
                <a:ea typeface="黑体" panose="02010609060101010101" pitchFamily="49" charset="-122"/>
              </a:rPr>
              <a:t>描述：输入的表白墙内容出现违规字符，发出警告信息</a:t>
            </a:r>
          </a:p>
          <a:p>
            <a:r>
              <a:rPr lang="zh-CN" altLang="en-US" dirty="0">
                <a:latin typeface="黑体" panose="02010609060101010101" pitchFamily="49" charset="-122"/>
                <a:ea typeface="黑体" panose="02010609060101010101" pitchFamily="49" charset="-122"/>
              </a:rPr>
              <a:t>定义：违规警告</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违规字符内容</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警告</a:t>
            </a:r>
          </a:p>
          <a:p>
            <a:r>
              <a:rPr lang="zh-CN" altLang="en-US" dirty="0">
                <a:latin typeface="黑体" panose="02010609060101010101" pitchFamily="49" charset="-122"/>
                <a:ea typeface="黑体" panose="02010609060101010101" pitchFamily="49" charset="-122"/>
              </a:rPr>
              <a:t>位置：输出至弹窗</a:t>
            </a:r>
          </a:p>
          <a:p>
            <a:endParaRPr lang="zh-CN" altLang="en-US" dirty="0"/>
          </a:p>
        </p:txBody>
      </p:sp>
      <p:sp>
        <p:nvSpPr>
          <p:cNvPr id="5" name="文本框 4">
            <a:extLst>
              <a:ext uri="{FF2B5EF4-FFF2-40B4-BE49-F238E27FC236}">
                <a16:creationId xmlns:a16="http://schemas.microsoft.com/office/drawing/2014/main" id="{A011F10E-ADE1-4B92-86D8-0CA5AC50A5C9}"/>
              </a:ext>
            </a:extLst>
          </p:cNvPr>
          <p:cNvSpPr txBox="1"/>
          <p:nvPr/>
        </p:nvSpPr>
        <p:spPr>
          <a:xfrm>
            <a:off x="6482762" y="1825625"/>
            <a:ext cx="5421086" cy="3970318"/>
          </a:xfrm>
          <a:prstGeom prst="rect">
            <a:avLst/>
          </a:prstGeom>
          <a:noFill/>
        </p:spPr>
        <p:txBody>
          <a:bodyPr wrap="square" rtlCol="0">
            <a:spAutoFit/>
          </a:bodyPr>
          <a:lstStyle/>
          <a:p>
            <a:r>
              <a:rPr lang="zh-CN" altLang="en-US" dirty="0">
                <a:latin typeface="黑体" panose="02010609060101010101" pitchFamily="49" charset="-122"/>
                <a:ea typeface="黑体" panose="02010609060101010101" pitchFamily="49" charset="-122"/>
              </a:rPr>
              <a:t>名字：表白墙记录</a:t>
            </a:r>
          </a:p>
          <a:p>
            <a:r>
              <a:rPr lang="zh-CN" altLang="en-US" dirty="0">
                <a:latin typeface="黑体" panose="02010609060101010101" pitchFamily="49" charset="-122"/>
                <a:ea typeface="黑体" panose="02010609060101010101" pitchFamily="49" charset="-122"/>
              </a:rPr>
              <a:t>别名：无</a:t>
            </a:r>
          </a:p>
          <a:p>
            <a:r>
              <a:rPr lang="zh-CN" altLang="en-US" dirty="0">
                <a:latin typeface="黑体" panose="02010609060101010101" pitchFamily="49" charset="-122"/>
                <a:ea typeface="黑体" panose="02010609060101010101" pitchFamily="49" charset="-122"/>
              </a:rPr>
              <a:t>描述： 数据库</a:t>
            </a:r>
            <a:r>
              <a:rPr lang="en-US" altLang="zh-CN" dirty="0">
                <a:latin typeface="黑体" panose="02010609060101010101" pitchFamily="49" charset="-122"/>
                <a:ea typeface="黑体" panose="02010609060101010101" pitchFamily="49" charset="-122"/>
              </a:rPr>
              <a:t>wall</a:t>
            </a:r>
            <a:r>
              <a:rPr lang="zh-CN" altLang="en-US" dirty="0">
                <a:latin typeface="黑体" panose="02010609060101010101" pitchFamily="49" charset="-122"/>
                <a:ea typeface="黑体" panose="02010609060101010101" pitchFamily="49" charset="-122"/>
              </a:rPr>
              <a:t>表中的记录</a:t>
            </a:r>
          </a:p>
          <a:p>
            <a:r>
              <a:rPr lang="zh-CN" altLang="en-US" dirty="0">
                <a:latin typeface="黑体" panose="02010609060101010101" pitchFamily="49" charset="-122"/>
                <a:ea typeface="黑体" panose="02010609060101010101" pitchFamily="49" charset="-122"/>
              </a:rPr>
              <a:t>定义：表白墙记录</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表白墙编号</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表白墙内容</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表白墙日期</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表白墙状态</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表白墙作者</a:t>
            </a:r>
          </a:p>
          <a:p>
            <a:endParaRPr lang="en-US" altLang="zh-CN" dirty="0">
              <a:latin typeface="黑体" panose="02010609060101010101" pitchFamily="49" charset="-122"/>
              <a:ea typeface="黑体" panose="02010609060101010101" pitchFamily="49" charset="-122"/>
            </a:endParaRPr>
          </a:p>
          <a:p>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名字：表白墙信息</a:t>
            </a:r>
          </a:p>
          <a:p>
            <a:r>
              <a:rPr lang="zh-CN" altLang="en-US" dirty="0">
                <a:latin typeface="黑体" panose="02010609060101010101" pitchFamily="49" charset="-122"/>
                <a:ea typeface="黑体" panose="02010609060101010101" pitchFamily="49" charset="-122"/>
              </a:rPr>
              <a:t>别名：无</a:t>
            </a:r>
          </a:p>
          <a:p>
            <a:r>
              <a:rPr lang="zh-CN" altLang="en-US" dirty="0">
                <a:latin typeface="黑体" panose="02010609060101010101" pitchFamily="49" charset="-122"/>
                <a:ea typeface="黑体" panose="02010609060101010101" pitchFamily="49" charset="-122"/>
              </a:rPr>
              <a:t>描述：被选择的表白墙记录</a:t>
            </a:r>
          </a:p>
          <a:p>
            <a:r>
              <a:rPr lang="zh-CN" altLang="en-US" dirty="0">
                <a:latin typeface="黑体" panose="02010609060101010101" pitchFamily="49" charset="-122"/>
                <a:ea typeface="黑体" panose="02010609060101010101" pitchFamily="49" charset="-122"/>
              </a:rPr>
              <a:t>定义：表白墙信息</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表白墙编号</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表白墙内容</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表白墙日期</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表白墙状态</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表白墙作者</a:t>
            </a:r>
          </a:p>
          <a:p>
            <a:r>
              <a:rPr lang="zh-CN" altLang="en-US" dirty="0">
                <a:latin typeface="黑体" panose="02010609060101010101" pitchFamily="49" charset="-122"/>
                <a:ea typeface="黑体" panose="02010609060101010101" pitchFamily="49" charset="-122"/>
              </a:rPr>
              <a:t>位置：输出至网站</a:t>
            </a:r>
          </a:p>
          <a:p>
            <a:endParaRPr lang="zh-CN" altLang="en-US" dirty="0"/>
          </a:p>
        </p:txBody>
      </p:sp>
      <p:sp>
        <p:nvSpPr>
          <p:cNvPr id="11" name="内容占位符 10">
            <a:extLst>
              <a:ext uri="{FF2B5EF4-FFF2-40B4-BE49-F238E27FC236}">
                <a16:creationId xmlns:a16="http://schemas.microsoft.com/office/drawing/2014/main" id="{710A5988-0265-4715-ABDE-5C0DA1C11D70}"/>
              </a:ext>
            </a:extLst>
          </p:cNvPr>
          <p:cNvSpPr>
            <a:spLocks noGrp="1"/>
          </p:cNvSpPr>
          <p:nvPr>
            <p:ph idx="1"/>
          </p:nvPr>
        </p:nvSpPr>
        <p:spPr/>
        <p:txBody>
          <a:bodyPr/>
          <a:lstStyle/>
          <a:p>
            <a:endParaRPr lang="zh-CN" altLang="en-US"/>
          </a:p>
        </p:txBody>
      </p:sp>
      <p:pic>
        <p:nvPicPr>
          <p:cNvPr id="12" name="图片 11">
            <a:extLst>
              <a:ext uri="{FF2B5EF4-FFF2-40B4-BE49-F238E27FC236}">
                <a16:creationId xmlns:a16="http://schemas.microsoft.com/office/drawing/2014/main" id="{72CB384F-1498-4142-A803-7489491E5EF7}"/>
              </a:ext>
            </a:extLst>
          </p:cNvPr>
          <p:cNvPicPr>
            <a:picLocks noChangeAspect="1"/>
          </p:cNvPicPr>
          <p:nvPr/>
        </p:nvPicPr>
        <p:blipFill rotWithShape="1">
          <a:blip r:embed="rId2"/>
          <a:srcRect l="20133" b="45801"/>
          <a:stretch/>
        </p:blipFill>
        <p:spPr>
          <a:xfrm>
            <a:off x="8146473" y="0"/>
            <a:ext cx="4045527" cy="3716977"/>
          </a:xfrm>
          <a:prstGeom prst="rect">
            <a:avLst/>
          </a:prstGeom>
        </p:spPr>
      </p:pic>
    </p:spTree>
    <p:extLst>
      <p:ext uri="{BB962C8B-B14F-4D97-AF65-F5344CB8AC3E}">
        <p14:creationId xmlns:p14="http://schemas.microsoft.com/office/powerpoint/2010/main" val="41067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DBC5153-7EAC-4986-B7D3-521E39452DA1}"/>
              </a:ext>
            </a:extLst>
          </p:cNvPr>
          <p:cNvSpPr>
            <a:spLocks noGrp="1"/>
          </p:cNvSpPr>
          <p:nvPr>
            <p:ph type="title"/>
          </p:nvPr>
        </p:nvSpPr>
        <p:spPr/>
        <p:txBody>
          <a:bodyPr/>
          <a:lstStyle/>
          <a:p>
            <a:r>
              <a:rPr lang="en-US" altLang="zh-CN" dirty="0"/>
              <a:t>ER</a:t>
            </a:r>
            <a:r>
              <a:rPr lang="zh-CN" altLang="en-US" dirty="0"/>
              <a:t>图</a:t>
            </a:r>
          </a:p>
        </p:txBody>
      </p:sp>
      <p:pic>
        <p:nvPicPr>
          <p:cNvPr id="4" name="内容占位符 8">
            <a:extLst>
              <a:ext uri="{FF2B5EF4-FFF2-40B4-BE49-F238E27FC236}">
                <a16:creationId xmlns:a16="http://schemas.microsoft.com/office/drawing/2014/main" id="{FACE67E5-D8DD-4A87-8413-0F6CDB8CFC4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127645" y="1825625"/>
            <a:ext cx="5936709" cy="4351338"/>
          </a:xfrm>
        </p:spPr>
      </p:pic>
      <p:pic>
        <p:nvPicPr>
          <p:cNvPr id="5" name="图片 4">
            <a:extLst>
              <a:ext uri="{FF2B5EF4-FFF2-40B4-BE49-F238E27FC236}">
                <a16:creationId xmlns:a16="http://schemas.microsoft.com/office/drawing/2014/main" id="{79613F1E-6613-4788-A353-F789D609EF57}"/>
              </a:ext>
            </a:extLst>
          </p:cNvPr>
          <p:cNvPicPr>
            <a:picLocks noChangeAspect="1"/>
          </p:cNvPicPr>
          <p:nvPr/>
        </p:nvPicPr>
        <p:blipFill rotWithShape="1">
          <a:blip r:embed="rId3"/>
          <a:srcRect l="20133" b="45801"/>
          <a:stretch/>
        </p:blipFill>
        <p:spPr>
          <a:xfrm>
            <a:off x="8146473" y="0"/>
            <a:ext cx="4045527" cy="3716977"/>
          </a:xfrm>
          <a:prstGeom prst="rect">
            <a:avLst/>
          </a:prstGeom>
        </p:spPr>
      </p:pic>
      <p:pic>
        <p:nvPicPr>
          <p:cNvPr id="6" name="图片 5">
            <a:extLst>
              <a:ext uri="{FF2B5EF4-FFF2-40B4-BE49-F238E27FC236}">
                <a16:creationId xmlns:a16="http://schemas.microsoft.com/office/drawing/2014/main" id="{656E8EF5-13A5-4650-8257-EFFA9C1F2D7A}"/>
              </a:ext>
            </a:extLst>
          </p:cNvPr>
          <p:cNvPicPr>
            <a:picLocks noChangeAspect="1"/>
          </p:cNvPicPr>
          <p:nvPr/>
        </p:nvPicPr>
        <p:blipFill>
          <a:blip r:embed="rId4"/>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10447746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2E08A4-E59C-4959-B246-AF8FB0F93E87}"/>
              </a:ext>
            </a:extLst>
          </p:cNvPr>
          <p:cNvSpPr>
            <a:spLocks noGrp="1"/>
          </p:cNvSpPr>
          <p:nvPr>
            <p:ph type="title"/>
          </p:nvPr>
        </p:nvSpPr>
        <p:spPr>
          <a:xfrm>
            <a:off x="262128" y="231758"/>
            <a:ext cx="10515600" cy="1325563"/>
          </a:xfrm>
        </p:spPr>
        <p:txBody>
          <a:bodyPr/>
          <a:lstStyle/>
          <a:p>
            <a:r>
              <a:rPr lang="zh-CN" altLang="en-US" dirty="0"/>
              <a:t>关键算法设计</a:t>
            </a:r>
          </a:p>
        </p:txBody>
      </p:sp>
      <p:sp>
        <p:nvSpPr>
          <p:cNvPr id="4" name="文本框 3">
            <a:extLst>
              <a:ext uri="{FF2B5EF4-FFF2-40B4-BE49-F238E27FC236}">
                <a16:creationId xmlns:a16="http://schemas.microsoft.com/office/drawing/2014/main" id="{21B9FFA7-CEAD-4210-BE97-8F6E4C5B6F60}"/>
              </a:ext>
            </a:extLst>
          </p:cNvPr>
          <p:cNvSpPr txBox="1"/>
          <p:nvPr/>
        </p:nvSpPr>
        <p:spPr>
          <a:xfrm>
            <a:off x="0" y="1281817"/>
            <a:ext cx="6094428" cy="5355312"/>
          </a:xfrm>
          <a:prstGeom prst="rect">
            <a:avLst/>
          </a:prstGeom>
          <a:noFill/>
        </p:spPr>
        <p:txBody>
          <a:bodyPr wrap="square">
            <a:spAutoFit/>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PROCEDURE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发布表白墙</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BEGIN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点击发布按钮</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打开编辑框</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输入表白内容</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DO WHILE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点击提交</a:t>
            </a:r>
          </a:p>
          <a:p>
            <a:pPr marL="266700" indent="266700"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var t=document.form1.str1.value;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var c=document.form2.str2.value;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IF c.length&gt;100 or c.length == 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alert("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字符长度不能为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且必须保持在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100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以内</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ELSE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800100"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String sql = “insert into Wall(wall_content, wall_contenttitle, wall_time, wall_userid, wall_state) values(c,t,getdate(),,</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正常</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alert("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提交成功</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返回编辑界面；</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END IF</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END DO</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5" name="文本框 4">
            <a:extLst>
              <a:ext uri="{FF2B5EF4-FFF2-40B4-BE49-F238E27FC236}">
                <a16:creationId xmlns:a16="http://schemas.microsoft.com/office/drawing/2014/main" id="{D2BE268A-2155-4ABA-AE36-20BD4E642570}"/>
              </a:ext>
            </a:extLst>
          </p:cNvPr>
          <p:cNvSpPr txBox="1"/>
          <p:nvPr/>
        </p:nvSpPr>
        <p:spPr>
          <a:xfrm>
            <a:off x="5936298" y="1557321"/>
            <a:ext cx="6245258" cy="4801314"/>
          </a:xfrm>
          <a:prstGeom prst="rect">
            <a:avLst/>
          </a:prstGeom>
          <a:noFill/>
        </p:spPr>
        <p:txBody>
          <a:bodyPr wrap="square">
            <a:spAutoFit/>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PROCEDURE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收藏</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BEGIN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Int f = 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DO WHILE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点击收藏按钮</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IF f==0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800100"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String sql = “insert into Collection(collection_wallid,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collection_time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values(</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当前表白墙</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id,getdate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alert("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收藏成功</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f=1</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收藏图标变红； </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ELSE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800100"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String sql = “delete from Collection while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wall_id</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当前表白墙</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id and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user_id</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当前用户</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f = 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收藏图标变白；</a:t>
            </a: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END IF</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END DO</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2907478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E2C2486-2CA2-4460-8117-3036EDCA17BA}"/>
              </a:ext>
            </a:extLst>
          </p:cNvPr>
          <p:cNvSpPr>
            <a:spLocks noGrp="1"/>
          </p:cNvSpPr>
          <p:nvPr>
            <p:ph type="title"/>
          </p:nvPr>
        </p:nvSpPr>
        <p:spPr/>
        <p:txBody>
          <a:bodyPr/>
          <a:lstStyle/>
          <a:p>
            <a:r>
              <a:rPr lang="zh-CN" altLang="en-US" dirty="0"/>
              <a:t>代码规范</a:t>
            </a:r>
          </a:p>
        </p:txBody>
      </p:sp>
      <p:pic>
        <p:nvPicPr>
          <p:cNvPr id="4" name="图片 3">
            <a:extLst>
              <a:ext uri="{FF2B5EF4-FFF2-40B4-BE49-F238E27FC236}">
                <a16:creationId xmlns:a16="http://schemas.microsoft.com/office/drawing/2014/main" id="{9934E042-352E-4E0B-AB1A-421D13E4937E}"/>
              </a:ext>
            </a:extLst>
          </p:cNvPr>
          <p:cNvPicPr>
            <a:picLocks noChangeAspect="1"/>
          </p:cNvPicPr>
          <p:nvPr/>
        </p:nvPicPr>
        <p:blipFill>
          <a:blip r:embed="rId2"/>
          <a:stretch>
            <a:fillRect/>
          </a:stretch>
        </p:blipFill>
        <p:spPr>
          <a:xfrm>
            <a:off x="745682" y="1413383"/>
            <a:ext cx="10184445" cy="5079492"/>
          </a:xfrm>
          <a:prstGeom prst="rect">
            <a:avLst/>
          </a:prstGeom>
        </p:spPr>
      </p:pic>
      <p:pic>
        <p:nvPicPr>
          <p:cNvPr id="5" name="图片 4">
            <a:extLst>
              <a:ext uri="{FF2B5EF4-FFF2-40B4-BE49-F238E27FC236}">
                <a16:creationId xmlns:a16="http://schemas.microsoft.com/office/drawing/2014/main" id="{F1D69542-84A2-4BE0-BD91-28CD253F2FD6}"/>
              </a:ext>
            </a:extLst>
          </p:cNvPr>
          <p:cNvPicPr>
            <a:picLocks noChangeAspect="1"/>
          </p:cNvPicPr>
          <p:nvPr/>
        </p:nvPicPr>
        <p:blipFill>
          <a:blip r:embed="rId3"/>
          <a:stretch>
            <a:fillRect/>
          </a:stretch>
        </p:blipFill>
        <p:spPr>
          <a:xfrm>
            <a:off x="579080" y="1347201"/>
            <a:ext cx="11033839" cy="5489161"/>
          </a:xfrm>
          <a:prstGeom prst="rect">
            <a:avLst/>
          </a:prstGeom>
        </p:spPr>
      </p:pic>
      <p:pic>
        <p:nvPicPr>
          <p:cNvPr id="6" name="图片 5">
            <a:extLst>
              <a:ext uri="{FF2B5EF4-FFF2-40B4-BE49-F238E27FC236}">
                <a16:creationId xmlns:a16="http://schemas.microsoft.com/office/drawing/2014/main" id="{3CBD244D-0254-41D3-8401-0394106A8D7A}"/>
              </a:ext>
            </a:extLst>
          </p:cNvPr>
          <p:cNvPicPr>
            <a:picLocks noChangeAspect="1"/>
          </p:cNvPicPr>
          <p:nvPr/>
        </p:nvPicPr>
        <p:blipFill>
          <a:blip r:embed="rId4"/>
          <a:stretch>
            <a:fillRect/>
          </a:stretch>
        </p:blipFill>
        <p:spPr>
          <a:xfrm>
            <a:off x="1189837" y="1347201"/>
            <a:ext cx="10515600" cy="5294568"/>
          </a:xfrm>
          <a:prstGeom prst="rect">
            <a:avLst/>
          </a:prstGeom>
        </p:spPr>
      </p:pic>
      <p:pic>
        <p:nvPicPr>
          <p:cNvPr id="7" name="图片 6">
            <a:extLst>
              <a:ext uri="{FF2B5EF4-FFF2-40B4-BE49-F238E27FC236}">
                <a16:creationId xmlns:a16="http://schemas.microsoft.com/office/drawing/2014/main" id="{5109346F-DA38-4F6D-A5BA-8CA119E73D4B}"/>
              </a:ext>
            </a:extLst>
          </p:cNvPr>
          <p:cNvPicPr>
            <a:picLocks noChangeAspect="1"/>
          </p:cNvPicPr>
          <p:nvPr/>
        </p:nvPicPr>
        <p:blipFill>
          <a:blip r:embed="rId5"/>
          <a:stretch>
            <a:fillRect/>
          </a:stretch>
        </p:blipFill>
        <p:spPr>
          <a:xfrm>
            <a:off x="1063546" y="1413383"/>
            <a:ext cx="10382772" cy="5266909"/>
          </a:xfrm>
          <a:prstGeom prst="rect">
            <a:avLst/>
          </a:prstGeom>
        </p:spPr>
      </p:pic>
    </p:spTree>
    <p:extLst>
      <p:ext uri="{BB962C8B-B14F-4D97-AF65-F5344CB8AC3E}">
        <p14:creationId xmlns:p14="http://schemas.microsoft.com/office/powerpoint/2010/main" val="773497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wipe(down)">
                                      <p:cBhvr>
                                        <p:cTn id="19" dur="500"/>
                                        <p:tgtEl>
                                          <p:spTgt spid="6"/>
                                        </p:tgtEl>
                                      </p:cBhvr>
                                    </p:animEffect>
                                  </p:childTnLst>
                                </p:cTn>
                              </p:par>
                            </p:childTnLst>
                          </p:cTn>
                        </p:par>
                      </p:childTnLst>
                    </p:cTn>
                  </p:par>
                  <p:par>
                    <p:cTn id="20" fill="hold">
                      <p:stCondLst>
                        <p:cond delay="indefinite"/>
                      </p:stCondLst>
                      <p:childTnLst>
                        <p:par>
                          <p:cTn id="21" fill="hold">
                            <p:stCondLst>
                              <p:cond delay="0"/>
                            </p:stCondLst>
                            <p:childTnLst>
                              <p:par>
                                <p:cTn id="22" presetID="21" presetClass="entr" presetSubtype="1" fill="hold" nodeType="click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heel(1)">
                                      <p:cBhvr>
                                        <p:cTn id="24"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67E27EE5-FC78-4DF2-916F-A817CE2A05B8}"/>
              </a:ext>
            </a:extLst>
          </p:cNvPr>
          <p:cNvPicPr>
            <a:picLocks noChangeAspect="1"/>
          </p:cNvPicPr>
          <p:nvPr/>
        </p:nvPicPr>
        <p:blipFill>
          <a:blip r:embed="rId2"/>
          <a:stretch>
            <a:fillRect/>
          </a:stretch>
        </p:blipFill>
        <p:spPr>
          <a:xfrm>
            <a:off x="784233" y="1464972"/>
            <a:ext cx="5922871" cy="5224419"/>
          </a:xfrm>
          <a:prstGeom prst="rect">
            <a:avLst/>
          </a:prstGeom>
        </p:spPr>
      </p:pic>
      <p:sp>
        <p:nvSpPr>
          <p:cNvPr id="2" name="标题 1">
            <a:extLst>
              <a:ext uri="{FF2B5EF4-FFF2-40B4-BE49-F238E27FC236}">
                <a16:creationId xmlns:a16="http://schemas.microsoft.com/office/drawing/2014/main" id="{EE5FAA52-076C-468A-9C71-A39631223462}"/>
              </a:ext>
            </a:extLst>
          </p:cNvPr>
          <p:cNvSpPr>
            <a:spLocks noGrp="1"/>
          </p:cNvSpPr>
          <p:nvPr>
            <p:ph type="title"/>
          </p:nvPr>
        </p:nvSpPr>
        <p:spPr>
          <a:xfrm>
            <a:off x="600456" y="168609"/>
            <a:ext cx="10515600" cy="1325563"/>
          </a:xfrm>
        </p:spPr>
        <p:txBody>
          <a:bodyPr/>
          <a:lstStyle/>
          <a:p>
            <a:r>
              <a:rPr lang="zh-CN" altLang="en-US" dirty="0"/>
              <a:t>内部走查</a:t>
            </a:r>
          </a:p>
        </p:txBody>
      </p:sp>
      <p:pic>
        <p:nvPicPr>
          <p:cNvPr id="4" name="图片 3">
            <a:extLst>
              <a:ext uri="{FF2B5EF4-FFF2-40B4-BE49-F238E27FC236}">
                <a16:creationId xmlns:a16="http://schemas.microsoft.com/office/drawing/2014/main" id="{D7172F14-8C5E-4F4E-8AB3-E3578F7FDE03}"/>
              </a:ext>
            </a:extLst>
          </p:cNvPr>
          <p:cNvPicPr>
            <a:picLocks noChangeAspect="1"/>
          </p:cNvPicPr>
          <p:nvPr/>
        </p:nvPicPr>
        <p:blipFill>
          <a:blip r:embed="rId3"/>
          <a:stretch>
            <a:fillRect/>
          </a:stretch>
        </p:blipFill>
        <p:spPr>
          <a:xfrm>
            <a:off x="4748879" y="1494172"/>
            <a:ext cx="6061070" cy="5224419"/>
          </a:xfrm>
          <a:prstGeom prst="rect">
            <a:avLst/>
          </a:prstGeom>
        </p:spPr>
      </p:pic>
    </p:spTree>
    <p:extLst>
      <p:ext uri="{BB962C8B-B14F-4D97-AF65-F5344CB8AC3E}">
        <p14:creationId xmlns:p14="http://schemas.microsoft.com/office/powerpoint/2010/main" val="3853171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barn(inVertical)">
                                      <p:cBhvr>
                                        <p:cTn id="1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
          <p:cNvPicPr>
            <a:picLocks noChangeAspect="1"/>
          </p:cNvPicPr>
          <p:nvPr/>
        </p:nvPicPr>
        <p:blipFill>
          <a:blip r:embed="rId2"/>
          <a:stretch>
            <a:fillRect/>
          </a:stretch>
        </p:blipFill>
        <p:spPr>
          <a:xfrm>
            <a:off x="4745355" y="-588645"/>
            <a:ext cx="12060555" cy="8474075"/>
          </a:xfrm>
          <a:prstGeom prst="rect">
            <a:avLst/>
          </a:prstGeom>
        </p:spPr>
      </p:pic>
      <p:sp>
        <p:nvSpPr>
          <p:cNvPr id="13" name="文本框 12"/>
          <p:cNvSpPr txBox="1"/>
          <p:nvPr/>
        </p:nvSpPr>
        <p:spPr>
          <a:xfrm>
            <a:off x="1038225" y="3859530"/>
            <a:ext cx="4645025" cy="46037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l">
              <a:lnSpc>
                <a:spcPct val="150000"/>
              </a:lnSpc>
            </a:pPr>
            <a:r>
              <a:rPr lang="zh-CN" altLang="en-US" sz="8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Click here to enter your text.Click here to enter your text.Click here to enter your text.Click here to enter your text.Click here to enter your text.Click here to enter your text.</a:t>
            </a:r>
          </a:p>
        </p:txBody>
      </p:sp>
      <p:sp>
        <p:nvSpPr>
          <p:cNvPr id="5" name="文本框 4"/>
          <p:cNvSpPr txBox="1"/>
          <p:nvPr/>
        </p:nvSpPr>
        <p:spPr>
          <a:xfrm>
            <a:off x="1038225" y="1470025"/>
            <a:ext cx="2301875" cy="1861185"/>
          </a:xfrm>
          <a:prstGeom prst="rect">
            <a:avLst/>
          </a:prstGeom>
          <a:noFill/>
        </p:spPr>
        <p:txBody>
          <a:bodyPr wrap="square" rtlCol="0">
            <a:spAutoFit/>
          </a:bodyPr>
          <a:lstStyle/>
          <a:p>
            <a:pPr algn="l"/>
            <a:r>
              <a:rPr lang="en-US" altLang="zh-CN" sz="11500">
                <a:ln>
                  <a:solidFill>
                    <a:srgbClr val="383987"/>
                  </a:solidFill>
                </a:ln>
                <a:noFill/>
                <a:latin typeface="Agency FB" panose="020B0503020202020204" charset="0"/>
              </a:rPr>
              <a:t>03</a:t>
            </a:r>
          </a:p>
        </p:txBody>
      </p:sp>
      <p:sp>
        <p:nvSpPr>
          <p:cNvPr id="6" name="文本框 5"/>
          <p:cNvSpPr txBox="1"/>
          <p:nvPr/>
        </p:nvSpPr>
        <p:spPr>
          <a:xfrm>
            <a:off x="1038225" y="3166110"/>
            <a:ext cx="4818380" cy="645160"/>
          </a:xfrm>
          <a:prstGeom prst="rect">
            <a:avLst/>
          </a:prstGeom>
          <a:noFill/>
        </p:spPr>
        <p:txBody>
          <a:bodyPr wrap="square" rtlCol="0">
            <a:spAutoFit/>
          </a:bodyPr>
          <a:lstStyle/>
          <a:p>
            <a:pPr lvl="0" algn="l"/>
            <a:r>
              <a:rPr lang="zh-CN" altLang="en-US" sz="3600" noProof="0" dirty="0">
                <a:ln>
                  <a:noFill/>
                </a:ln>
                <a:solidFill>
                  <a:srgbClr val="383987"/>
                </a:solidFill>
                <a:uLnTx/>
                <a:uFillTx/>
                <a:latin typeface="微软雅黑" panose="020B0503020204020204" charset="-122"/>
                <a:ea typeface="微软雅黑" panose="020B0503020204020204" charset="-122"/>
                <a:sym typeface="+mn-ea"/>
              </a:rPr>
              <a:t>测试</a:t>
            </a:r>
            <a:endParaRPr lang="zh-CN" altLang="en-US" sz="3600" b="1" noProof="0" dirty="0">
              <a:ln>
                <a:noFill/>
              </a:ln>
              <a:solidFill>
                <a:srgbClr val="383987"/>
              </a:solidFill>
              <a:effectLst>
                <a:outerShdw blurRad="50800" dist="38100" dir="5400000" algn="t" rotWithShape="0">
                  <a:prstClr val="black">
                    <a:alpha val="40000"/>
                  </a:prstClr>
                </a:outerShdw>
              </a:effectLst>
              <a:uLnTx/>
              <a:uFillTx/>
              <a:latin typeface="微软雅黑" panose="020B0503020204020204" charset="-122"/>
              <a:ea typeface="微软雅黑" panose="020B0503020204020204" charset="-122"/>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
          <p:cNvPicPr>
            <a:picLocks noChangeAspect="1"/>
          </p:cNvPicPr>
          <p:nvPr/>
        </p:nvPicPr>
        <p:blipFill>
          <a:blip r:embed="rId2"/>
          <a:stretch>
            <a:fillRect/>
          </a:stretch>
        </p:blipFill>
        <p:spPr>
          <a:xfrm>
            <a:off x="4745355" y="-588645"/>
            <a:ext cx="12060555" cy="8474075"/>
          </a:xfrm>
          <a:prstGeom prst="rect">
            <a:avLst/>
          </a:prstGeom>
        </p:spPr>
      </p:pic>
      <p:sp>
        <p:nvSpPr>
          <p:cNvPr id="5" name="文本框 4"/>
          <p:cNvSpPr txBox="1"/>
          <p:nvPr/>
        </p:nvSpPr>
        <p:spPr>
          <a:xfrm>
            <a:off x="1038225" y="1470025"/>
            <a:ext cx="2301875" cy="1861185"/>
          </a:xfrm>
          <a:prstGeom prst="rect">
            <a:avLst/>
          </a:prstGeom>
          <a:noFill/>
        </p:spPr>
        <p:txBody>
          <a:bodyPr wrap="square" rtlCol="0">
            <a:spAutoFit/>
          </a:bodyPr>
          <a:lstStyle/>
          <a:p>
            <a:pPr algn="l"/>
            <a:r>
              <a:rPr lang="en-US" altLang="zh-CN" sz="11500">
                <a:ln>
                  <a:solidFill>
                    <a:srgbClr val="383987"/>
                  </a:solidFill>
                </a:ln>
                <a:noFill/>
                <a:latin typeface="Agency FB" panose="020B0503020202020204" charset="0"/>
              </a:rPr>
              <a:t>01</a:t>
            </a:r>
          </a:p>
        </p:txBody>
      </p:sp>
      <p:sp>
        <p:nvSpPr>
          <p:cNvPr id="6" name="文本框 5"/>
          <p:cNvSpPr txBox="1"/>
          <p:nvPr/>
        </p:nvSpPr>
        <p:spPr>
          <a:xfrm>
            <a:off x="1038225" y="3166110"/>
            <a:ext cx="4818380" cy="645160"/>
          </a:xfrm>
          <a:prstGeom prst="rect">
            <a:avLst/>
          </a:prstGeom>
          <a:noFill/>
        </p:spPr>
        <p:txBody>
          <a:bodyPr wrap="square" rtlCol="0">
            <a:spAutoFit/>
          </a:bodyPr>
          <a:lstStyle/>
          <a:p>
            <a:pPr lvl="0" algn="l"/>
            <a:r>
              <a:rPr lang="zh-CN" altLang="en-US" sz="3600" noProof="0" dirty="0">
                <a:ln>
                  <a:noFill/>
                </a:ln>
                <a:solidFill>
                  <a:srgbClr val="383987"/>
                </a:solidFill>
                <a:uLnTx/>
                <a:uFillTx/>
                <a:latin typeface="微软雅黑" panose="020B0503020204020204" charset="-122"/>
                <a:ea typeface="微软雅黑" panose="020B0503020204020204" charset="-122"/>
                <a:sym typeface="+mn-ea"/>
              </a:rPr>
              <a:t>项目介绍</a:t>
            </a:r>
            <a:endParaRPr lang="zh-CN" altLang="en-US" sz="3600" b="1" noProof="0" dirty="0">
              <a:ln>
                <a:noFill/>
              </a:ln>
              <a:solidFill>
                <a:srgbClr val="383987"/>
              </a:solidFill>
              <a:effectLst>
                <a:outerShdw blurRad="50800" dist="38100" dir="5400000" algn="t" rotWithShape="0">
                  <a:prstClr val="black">
                    <a:alpha val="40000"/>
                  </a:prstClr>
                </a:outerShdw>
              </a:effectLst>
              <a:uLnTx/>
              <a:uFillTx/>
              <a:latin typeface="微软雅黑" panose="020B0503020204020204" charset="-122"/>
              <a:ea typeface="微软雅黑" panose="020B0503020204020204" charset="-122"/>
              <a:sym typeface="+mn-ea"/>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A3721A-C65E-42B7-909E-4C0730A5C51D}"/>
              </a:ext>
            </a:extLst>
          </p:cNvPr>
          <p:cNvSpPr>
            <a:spLocks noGrp="1"/>
          </p:cNvSpPr>
          <p:nvPr>
            <p:ph type="title"/>
          </p:nvPr>
        </p:nvSpPr>
        <p:spPr>
          <a:xfrm>
            <a:off x="838200" y="96517"/>
            <a:ext cx="10515600" cy="1325563"/>
          </a:xfrm>
        </p:spPr>
        <p:txBody>
          <a:bodyPr/>
          <a:lstStyle/>
          <a:p>
            <a:r>
              <a:rPr lang="zh-CN" altLang="en-US" dirty="0"/>
              <a:t>用户手册</a:t>
            </a:r>
          </a:p>
        </p:txBody>
      </p:sp>
      <p:pic>
        <p:nvPicPr>
          <p:cNvPr id="5" name="图片 4">
            <a:extLst>
              <a:ext uri="{FF2B5EF4-FFF2-40B4-BE49-F238E27FC236}">
                <a16:creationId xmlns:a16="http://schemas.microsoft.com/office/drawing/2014/main" id="{32FF3726-86CC-4A70-8E94-0F8FC9A16208}"/>
              </a:ext>
            </a:extLst>
          </p:cNvPr>
          <p:cNvPicPr>
            <a:picLocks noChangeAspect="1"/>
          </p:cNvPicPr>
          <p:nvPr/>
        </p:nvPicPr>
        <p:blipFill>
          <a:blip r:embed="rId2"/>
          <a:stretch>
            <a:fillRect/>
          </a:stretch>
        </p:blipFill>
        <p:spPr>
          <a:xfrm>
            <a:off x="838200" y="1149216"/>
            <a:ext cx="9959797" cy="5612267"/>
          </a:xfrm>
          <a:prstGeom prst="rect">
            <a:avLst/>
          </a:prstGeom>
        </p:spPr>
      </p:pic>
    </p:spTree>
    <p:extLst>
      <p:ext uri="{BB962C8B-B14F-4D97-AF65-F5344CB8AC3E}">
        <p14:creationId xmlns:p14="http://schemas.microsoft.com/office/powerpoint/2010/main" val="75931169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229FEE-31CE-43D0-AF0D-FFA0A325EF8A}"/>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052184F1-34F7-4730-9668-96DC8F484B8C}"/>
              </a:ext>
            </a:extLst>
          </p:cNvPr>
          <p:cNvSpPr>
            <a:spLocks noGrp="1"/>
          </p:cNvSpPr>
          <p:nvPr>
            <p:ph idx="1"/>
          </p:nvPr>
        </p:nvSpPr>
        <p:spPr/>
        <p:txBody>
          <a:bodyPr/>
          <a:lstStyle/>
          <a:p>
            <a:endParaRPr lang="zh-CN" altLang="en-US"/>
          </a:p>
        </p:txBody>
      </p:sp>
      <p:pic>
        <p:nvPicPr>
          <p:cNvPr id="5" name="图片 4">
            <a:extLst>
              <a:ext uri="{FF2B5EF4-FFF2-40B4-BE49-F238E27FC236}">
                <a16:creationId xmlns:a16="http://schemas.microsoft.com/office/drawing/2014/main" id="{EF68B9D4-E67C-4283-A255-C2F6D188E505}"/>
              </a:ext>
            </a:extLst>
          </p:cNvPr>
          <p:cNvPicPr>
            <a:picLocks noChangeAspect="1"/>
          </p:cNvPicPr>
          <p:nvPr/>
        </p:nvPicPr>
        <p:blipFill>
          <a:blip r:embed="rId2"/>
          <a:stretch>
            <a:fillRect/>
          </a:stretch>
        </p:blipFill>
        <p:spPr>
          <a:xfrm>
            <a:off x="910140" y="548390"/>
            <a:ext cx="10371719" cy="5761219"/>
          </a:xfrm>
          <a:prstGeom prst="rect">
            <a:avLst/>
          </a:prstGeom>
        </p:spPr>
      </p:pic>
    </p:spTree>
    <p:extLst>
      <p:ext uri="{BB962C8B-B14F-4D97-AF65-F5344CB8AC3E}">
        <p14:creationId xmlns:p14="http://schemas.microsoft.com/office/powerpoint/2010/main" val="39934337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8114B16-6700-429E-B65E-6956AB61506F}"/>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9D5F440A-05C8-49A4-928F-79CF597832EA}"/>
              </a:ext>
            </a:extLst>
          </p:cNvPr>
          <p:cNvSpPr>
            <a:spLocks noGrp="1"/>
          </p:cNvSpPr>
          <p:nvPr>
            <p:ph idx="1"/>
          </p:nvPr>
        </p:nvSpPr>
        <p:spPr/>
        <p:txBody>
          <a:bodyPr/>
          <a:lstStyle/>
          <a:p>
            <a:endParaRPr lang="zh-CN" altLang="en-US"/>
          </a:p>
        </p:txBody>
      </p:sp>
      <p:pic>
        <p:nvPicPr>
          <p:cNvPr id="7" name="图片 6">
            <a:extLst>
              <a:ext uri="{FF2B5EF4-FFF2-40B4-BE49-F238E27FC236}">
                <a16:creationId xmlns:a16="http://schemas.microsoft.com/office/drawing/2014/main" id="{7B7CE0CE-B482-4969-B91C-A50ADD163BD4}"/>
              </a:ext>
            </a:extLst>
          </p:cNvPr>
          <p:cNvPicPr>
            <a:picLocks noChangeAspect="1"/>
          </p:cNvPicPr>
          <p:nvPr/>
        </p:nvPicPr>
        <p:blipFill>
          <a:blip r:embed="rId2"/>
          <a:stretch>
            <a:fillRect/>
          </a:stretch>
        </p:blipFill>
        <p:spPr>
          <a:xfrm>
            <a:off x="997778" y="674131"/>
            <a:ext cx="10196444" cy="5509737"/>
          </a:xfrm>
          <a:prstGeom prst="rect">
            <a:avLst/>
          </a:prstGeom>
        </p:spPr>
      </p:pic>
    </p:spTree>
    <p:extLst>
      <p:ext uri="{BB962C8B-B14F-4D97-AF65-F5344CB8AC3E}">
        <p14:creationId xmlns:p14="http://schemas.microsoft.com/office/powerpoint/2010/main" val="10399565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B4F3B1-ACB7-4D8E-ACB2-9DB7B1960A25}"/>
              </a:ext>
            </a:extLst>
          </p:cNvPr>
          <p:cNvSpPr>
            <a:spLocks noGrp="1"/>
          </p:cNvSpPr>
          <p:nvPr>
            <p:ph type="title"/>
          </p:nvPr>
        </p:nvSpPr>
        <p:spPr/>
        <p:txBody>
          <a:bodyPr/>
          <a:lstStyle/>
          <a:p>
            <a:r>
              <a:rPr lang="zh-CN" altLang="en-US" dirty="0"/>
              <a:t>程序清单</a:t>
            </a:r>
          </a:p>
        </p:txBody>
      </p:sp>
      <p:pic>
        <p:nvPicPr>
          <p:cNvPr id="5" name="图片 4">
            <a:extLst>
              <a:ext uri="{FF2B5EF4-FFF2-40B4-BE49-F238E27FC236}">
                <a16:creationId xmlns:a16="http://schemas.microsoft.com/office/drawing/2014/main" id="{ED0B9B22-6ECD-48A0-9D3B-5F52B7BCD712}"/>
              </a:ext>
            </a:extLst>
          </p:cNvPr>
          <p:cNvPicPr>
            <a:picLocks noChangeAspect="1"/>
          </p:cNvPicPr>
          <p:nvPr/>
        </p:nvPicPr>
        <p:blipFill>
          <a:blip r:embed="rId2"/>
          <a:stretch>
            <a:fillRect/>
          </a:stretch>
        </p:blipFill>
        <p:spPr>
          <a:xfrm>
            <a:off x="1014984" y="1226684"/>
            <a:ext cx="9702242" cy="5424308"/>
          </a:xfrm>
          <a:prstGeom prst="rect">
            <a:avLst/>
          </a:prstGeom>
        </p:spPr>
      </p:pic>
    </p:spTree>
    <p:extLst>
      <p:ext uri="{BB962C8B-B14F-4D97-AF65-F5344CB8AC3E}">
        <p14:creationId xmlns:p14="http://schemas.microsoft.com/office/powerpoint/2010/main" val="36484762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777D30-82CE-40BD-9050-09A3A4A17868}"/>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D8C2D7CA-C799-4A66-9071-F8AED882E7C9}"/>
              </a:ext>
            </a:extLst>
          </p:cNvPr>
          <p:cNvSpPr>
            <a:spLocks noGrp="1"/>
          </p:cNvSpPr>
          <p:nvPr>
            <p:ph idx="1"/>
          </p:nvPr>
        </p:nvSpPr>
        <p:spPr/>
        <p:txBody>
          <a:bodyPr/>
          <a:lstStyle/>
          <a:p>
            <a:endParaRPr lang="zh-CN" altLang="en-US"/>
          </a:p>
        </p:txBody>
      </p:sp>
      <p:pic>
        <p:nvPicPr>
          <p:cNvPr id="4" name="图片 3">
            <a:extLst>
              <a:ext uri="{FF2B5EF4-FFF2-40B4-BE49-F238E27FC236}">
                <a16:creationId xmlns:a16="http://schemas.microsoft.com/office/drawing/2014/main" id="{CF9A901D-94AC-4F82-8232-65F62879B456}"/>
              </a:ext>
            </a:extLst>
          </p:cNvPr>
          <p:cNvPicPr>
            <a:picLocks noChangeAspect="1"/>
          </p:cNvPicPr>
          <p:nvPr/>
        </p:nvPicPr>
        <p:blipFill>
          <a:blip r:embed="rId2"/>
          <a:stretch>
            <a:fillRect/>
          </a:stretch>
        </p:blipFill>
        <p:spPr>
          <a:xfrm>
            <a:off x="0" y="476448"/>
            <a:ext cx="12192000" cy="5905103"/>
          </a:xfrm>
          <a:prstGeom prst="rect">
            <a:avLst/>
          </a:prstGeom>
        </p:spPr>
      </p:pic>
    </p:spTree>
    <p:extLst>
      <p:ext uri="{BB962C8B-B14F-4D97-AF65-F5344CB8AC3E}">
        <p14:creationId xmlns:p14="http://schemas.microsoft.com/office/powerpoint/2010/main" val="36427022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7BDC01-F0DD-4795-90A5-74CD53CC5285}"/>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DA28385-F2E5-4F32-BECF-7BD4A14D777A}"/>
              </a:ext>
            </a:extLst>
          </p:cNvPr>
          <p:cNvSpPr>
            <a:spLocks noGrp="1"/>
          </p:cNvSpPr>
          <p:nvPr>
            <p:ph idx="1"/>
          </p:nvPr>
        </p:nvSpPr>
        <p:spPr/>
        <p:txBody>
          <a:bodyPr/>
          <a:lstStyle/>
          <a:p>
            <a:endParaRPr lang="zh-CN" altLang="en-US" dirty="0"/>
          </a:p>
        </p:txBody>
      </p:sp>
      <p:pic>
        <p:nvPicPr>
          <p:cNvPr id="5" name="图片 4">
            <a:extLst>
              <a:ext uri="{FF2B5EF4-FFF2-40B4-BE49-F238E27FC236}">
                <a16:creationId xmlns:a16="http://schemas.microsoft.com/office/drawing/2014/main" id="{29D95A05-B483-4092-8E83-1AC14AF6405D}"/>
              </a:ext>
            </a:extLst>
          </p:cNvPr>
          <p:cNvPicPr>
            <a:picLocks noChangeAspect="1"/>
          </p:cNvPicPr>
          <p:nvPr/>
        </p:nvPicPr>
        <p:blipFill>
          <a:blip r:embed="rId2"/>
          <a:stretch>
            <a:fillRect/>
          </a:stretch>
        </p:blipFill>
        <p:spPr>
          <a:xfrm>
            <a:off x="0" y="473075"/>
            <a:ext cx="12192000" cy="5911850"/>
          </a:xfrm>
          <a:prstGeom prst="rect">
            <a:avLst/>
          </a:prstGeom>
        </p:spPr>
      </p:pic>
    </p:spTree>
    <p:extLst>
      <p:ext uri="{BB962C8B-B14F-4D97-AF65-F5344CB8AC3E}">
        <p14:creationId xmlns:p14="http://schemas.microsoft.com/office/powerpoint/2010/main" val="148327388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1E42BE-FE23-433A-86FA-58B815E0FEBD}"/>
              </a:ext>
            </a:extLst>
          </p:cNvPr>
          <p:cNvSpPr>
            <a:spLocks noGrp="1"/>
          </p:cNvSpPr>
          <p:nvPr>
            <p:ph type="title"/>
          </p:nvPr>
        </p:nvSpPr>
        <p:spPr/>
        <p:txBody>
          <a:bodyPr/>
          <a:lstStyle/>
          <a:p>
            <a:endParaRPr lang="zh-CN" altLang="en-US"/>
          </a:p>
        </p:txBody>
      </p:sp>
      <p:sp>
        <p:nvSpPr>
          <p:cNvPr id="3" name="内容占位符 2">
            <a:extLst>
              <a:ext uri="{FF2B5EF4-FFF2-40B4-BE49-F238E27FC236}">
                <a16:creationId xmlns:a16="http://schemas.microsoft.com/office/drawing/2014/main" id="{63260506-6C28-40E2-9C8F-C69B1DA520AA}"/>
              </a:ext>
            </a:extLst>
          </p:cNvPr>
          <p:cNvSpPr>
            <a:spLocks noGrp="1"/>
          </p:cNvSpPr>
          <p:nvPr>
            <p:ph idx="1"/>
          </p:nvPr>
        </p:nvSpPr>
        <p:spPr/>
        <p:txBody>
          <a:bodyPr/>
          <a:lstStyle/>
          <a:p>
            <a:endParaRPr lang="zh-CN" altLang="en-US"/>
          </a:p>
        </p:txBody>
      </p:sp>
      <p:pic>
        <p:nvPicPr>
          <p:cNvPr id="4" name="图片 3">
            <a:extLst>
              <a:ext uri="{FF2B5EF4-FFF2-40B4-BE49-F238E27FC236}">
                <a16:creationId xmlns:a16="http://schemas.microsoft.com/office/drawing/2014/main" id="{0FE08E19-2737-4365-8EF1-1A02AB9415E2}"/>
              </a:ext>
            </a:extLst>
          </p:cNvPr>
          <p:cNvPicPr>
            <a:picLocks noChangeAspect="1"/>
          </p:cNvPicPr>
          <p:nvPr/>
        </p:nvPicPr>
        <p:blipFill>
          <a:blip r:embed="rId2"/>
          <a:stretch>
            <a:fillRect/>
          </a:stretch>
        </p:blipFill>
        <p:spPr>
          <a:xfrm>
            <a:off x="0" y="454101"/>
            <a:ext cx="12192000" cy="5949797"/>
          </a:xfrm>
          <a:prstGeom prst="rect">
            <a:avLst/>
          </a:prstGeom>
        </p:spPr>
      </p:pic>
    </p:spTree>
    <p:extLst>
      <p:ext uri="{BB962C8B-B14F-4D97-AF65-F5344CB8AC3E}">
        <p14:creationId xmlns:p14="http://schemas.microsoft.com/office/powerpoint/2010/main" val="27481721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4318A4-680B-49E6-901E-E7857824B7B6}"/>
              </a:ext>
            </a:extLst>
          </p:cNvPr>
          <p:cNvSpPr>
            <a:spLocks noGrp="1"/>
          </p:cNvSpPr>
          <p:nvPr>
            <p:ph type="title"/>
          </p:nvPr>
        </p:nvSpPr>
        <p:spPr>
          <a:xfrm>
            <a:off x="1062318" y="1378137"/>
            <a:ext cx="10515600" cy="1325563"/>
          </a:xfrm>
        </p:spPr>
        <p:txBody>
          <a:bodyPr/>
          <a:lstStyle/>
          <a:p>
            <a:r>
              <a:rPr lang="zh-CN" altLang="en-US" dirty="0"/>
              <a:t>测试计划</a:t>
            </a:r>
          </a:p>
        </p:txBody>
      </p:sp>
      <p:sp>
        <p:nvSpPr>
          <p:cNvPr id="3" name="内容占位符 2">
            <a:extLst>
              <a:ext uri="{FF2B5EF4-FFF2-40B4-BE49-F238E27FC236}">
                <a16:creationId xmlns:a16="http://schemas.microsoft.com/office/drawing/2014/main" id="{2DD30D57-9319-42DC-A9ED-62ADD96EA78A}"/>
              </a:ext>
            </a:extLst>
          </p:cNvPr>
          <p:cNvSpPr>
            <a:spLocks noGrp="1"/>
          </p:cNvSpPr>
          <p:nvPr>
            <p:ph idx="1"/>
          </p:nvPr>
        </p:nvSpPr>
        <p:spPr>
          <a:xfrm>
            <a:off x="1187824" y="3008686"/>
            <a:ext cx="10515600" cy="4351338"/>
          </a:xfrm>
        </p:spPr>
        <p:txBody>
          <a:bodyPr/>
          <a:lstStyle/>
          <a:p>
            <a:r>
              <a:rPr lang="zh-CN" altLang="en-US" sz="1800" dirty="0">
                <a:ea typeface="仿宋" panose="02010609060101010101" pitchFamily="49" charset="-122"/>
                <a:cs typeface="仿宋" panose="02010609060101010101" pitchFamily="49" charset="-122"/>
              </a:rPr>
              <a:t>白盒测试采用路径覆盖原则</a:t>
            </a:r>
            <a:endParaRPr lang="en-US" altLang="zh-CN" sz="1800" dirty="0">
              <a:effectLst/>
              <a:ea typeface="仿宋" panose="02010609060101010101" pitchFamily="49" charset="-122"/>
              <a:cs typeface="仿宋" panose="02010609060101010101" pitchFamily="49" charset="-122"/>
            </a:endParaRPr>
          </a:p>
          <a:p>
            <a:r>
              <a:rPr lang="zh-CN" altLang="en-US" sz="1800" dirty="0">
                <a:effectLst/>
                <a:ea typeface="仿宋" panose="02010609060101010101" pitchFamily="49" charset="-122"/>
                <a:cs typeface="仿宋" panose="02010609060101010101" pitchFamily="49" charset="-122"/>
              </a:rPr>
              <a:t>单元测试使用</a:t>
            </a:r>
            <a:r>
              <a:rPr lang="en-US" altLang="zh-CN" sz="1800" dirty="0">
                <a:effectLst/>
                <a:ea typeface="仿宋" panose="02010609060101010101" pitchFamily="49" charset="-122"/>
                <a:cs typeface="仿宋" panose="02010609060101010101" pitchFamily="49" charset="-122"/>
              </a:rPr>
              <a:t>idea</a:t>
            </a:r>
            <a:r>
              <a:rPr lang="zh-CN" altLang="en-US" sz="1800" dirty="0">
                <a:effectLst/>
                <a:ea typeface="仿宋" panose="02010609060101010101" pitchFamily="49" charset="-122"/>
                <a:cs typeface="仿宋" panose="02010609060101010101" pitchFamily="49" charset="-122"/>
              </a:rPr>
              <a:t>自带测试工具</a:t>
            </a:r>
            <a:endParaRPr lang="en-US" altLang="zh-CN" sz="1800" dirty="0">
              <a:effectLst/>
              <a:ea typeface="仿宋" panose="02010609060101010101" pitchFamily="49" charset="-122"/>
              <a:cs typeface="仿宋" panose="02010609060101010101" pitchFamily="49" charset="-122"/>
            </a:endParaRPr>
          </a:p>
          <a:p>
            <a:r>
              <a:rPr lang="zh-CN" altLang="zh-CN" sz="1800" dirty="0">
                <a:effectLst/>
                <a:ea typeface="仿宋" panose="02010609060101010101" pitchFamily="49" charset="-122"/>
                <a:cs typeface="仿宋" panose="02010609060101010101" pitchFamily="49" charset="-122"/>
              </a:rPr>
              <a:t>集成测试</a:t>
            </a:r>
            <a:r>
              <a:rPr lang="zh-CN" altLang="en-US" sz="1800" dirty="0">
                <a:effectLst/>
                <a:ea typeface="仿宋" panose="02010609060101010101" pitchFamily="49" charset="-122"/>
                <a:cs typeface="仿宋" panose="02010609060101010101" pitchFamily="49" charset="-122"/>
              </a:rPr>
              <a:t>和系统测试</a:t>
            </a:r>
            <a:r>
              <a:rPr lang="zh-CN" altLang="zh-CN" sz="1800" dirty="0">
                <a:effectLst/>
                <a:ea typeface="仿宋" panose="02010609060101010101" pitchFamily="49" charset="-122"/>
                <a:cs typeface="仿宋" panose="02010609060101010101" pitchFamily="49" charset="-122"/>
              </a:rPr>
              <a:t>采用</a:t>
            </a:r>
            <a:r>
              <a:rPr lang="en-US" altLang="zh-CN" sz="1800" dirty="0">
                <a:effectLst/>
                <a:ea typeface="仿宋" panose="02010609060101010101" pitchFamily="49" charset="-122"/>
                <a:cs typeface="仿宋" panose="02010609060101010101" pitchFamily="49" charset="-122"/>
              </a:rPr>
              <a:t>HP Unified Functional Testing</a:t>
            </a:r>
            <a:r>
              <a:rPr lang="zh-CN" altLang="zh-CN" sz="1800" dirty="0">
                <a:effectLst/>
                <a:ea typeface="仿宋" panose="02010609060101010101" pitchFamily="49" charset="-122"/>
                <a:cs typeface="仿宋" panose="02010609060101010101" pitchFamily="49" charset="-122"/>
              </a:rPr>
              <a:t>工具进行测试</a:t>
            </a:r>
            <a:endParaRPr lang="zh-CN" altLang="en-US" dirty="0"/>
          </a:p>
        </p:txBody>
      </p:sp>
      <p:pic>
        <p:nvPicPr>
          <p:cNvPr id="4" name="图片 3">
            <a:extLst>
              <a:ext uri="{FF2B5EF4-FFF2-40B4-BE49-F238E27FC236}">
                <a16:creationId xmlns:a16="http://schemas.microsoft.com/office/drawing/2014/main" id="{34DA6176-7665-48C9-82E2-8EF3035C5CD4}"/>
              </a:ext>
            </a:extLst>
          </p:cNvPr>
          <p:cNvPicPr>
            <a:picLocks noChangeAspect="1"/>
          </p:cNvPicPr>
          <p:nvPr/>
        </p:nvPicPr>
        <p:blipFill rotWithShape="1">
          <a:blip r:embed="rId2"/>
          <a:srcRect l="20133" b="45801"/>
          <a:stretch/>
        </p:blipFill>
        <p:spPr>
          <a:xfrm>
            <a:off x="8146473" y="0"/>
            <a:ext cx="4045527" cy="3716977"/>
          </a:xfrm>
          <a:prstGeom prst="rect">
            <a:avLst/>
          </a:prstGeom>
        </p:spPr>
      </p:pic>
      <p:pic>
        <p:nvPicPr>
          <p:cNvPr id="5" name="图片 4">
            <a:extLst>
              <a:ext uri="{FF2B5EF4-FFF2-40B4-BE49-F238E27FC236}">
                <a16:creationId xmlns:a16="http://schemas.microsoft.com/office/drawing/2014/main" id="{0753F4FB-B4B7-43C5-91CD-4ACE7FFB5148}"/>
              </a:ext>
            </a:extLst>
          </p:cNvPr>
          <p:cNvPicPr>
            <a:picLocks noChangeAspect="1"/>
          </p:cNvPicPr>
          <p:nvPr/>
        </p:nvPicPr>
        <p:blipFill>
          <a:blip r:embed="rId3"/>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14532861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7B2AAB7-08B6-4403-B2BD-5B5865D222E6}"/>
              </a:ext>
            </a:extLst>
          </p:cNvPr>
          <p:cNvSpPr>
            <a:spLocks noGrp="1"/>
          </p:cNvSpPr>
          <p:nvPr>
            <p:ph type="title"/>
          </p:nvPr>
        </p:nvSpPr>
        <p:spPr>
          <a:xfrm>
            <a:off x="838200" y="175002"/>
            <a:ext cx="10515600" cy="1325563"/>
          </a:xfrm>
        </p:spPr>
        <p:txBody>
          <a:bodyPr>
            <a:normAutofit/>
          </a:bodyPr>
          <a:lstStyle/>
          <a:p>
            <a:r>
              <a:rPr lang="zh-CN" altLang="en-US" sz="3600" dirty="0"/>
              <a:t>测试计划文档</a:t>
            </a:r>
          </a:p>
        </p:txBody>
      </p:sp>
      <p:pic>
        <p:nvPicPr>
          <p:cNvPr id="5" name="图片 4">
            <a:extLst>
              <a:ext uri="{FF2B5EF4-FFF2-40B4-BE49-F238E27FC236}">
                <a16:creationId xmlns:a16="http://schemas.microsoft.com/office/drawing/2014/main" id="{0F793214-34B4-42E7-B1A8-026D4E83597F}"/>
              </a:ext>
            </a:extLst>
          </p:cNvPr>
          <p:cNvPicPr>
            <a:picLocks noChangeAspect="1"/>
          </p:cNvPicPr>
          <p:nvPr/>
        </p:nvPicPr>
        <p:blipFill>
          <a:blip r:embed="rId2"/>
          <a:stretch>
            <a:fillRect/>
          </a:stretch>
        </p:blipFill>
        <p:spPr>
          <a:xfrm>
            <a:off x="1353312" y="1197684"/>
            <a:ext cx="9722053" cy="5485314"/>
          </a:xfrm>
          <a:prstGeom prst="rect">
            <a:avLst/>
          </a:prstGeom>
        </p:spPr>
      </p:pic>
    </p:spTree>
    <p:extLst>
      <p:ext uri="{BB962C8B-B14F-4D97-AF65-F5344CB8AC3E}">
        <p14:creationId xmlns:p14="http://schemas.microsoft.com/office/powerpoint/2010/main" val="15643111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63928CD6-2959-4B54-B7BA-6D99F192C50C}"/>
              </a:ext>
            </a:extLst>
          </p:cNvPr>
          <p:cNvPicPr>
            <a:picLocks noChangeAspect="1"/>
          </p:cNvPicPr>
          <p:nvPr/>
        </p:nvPicPr>
        <p:blipFill>
          <a:blip r:embed="rId2"/>
          <a:stretch>
            <a:fillRect/>
          </a:stretch>
        </p:blipFill>
        <p:spPr>
          <a:xfrm>
            <a:off x="965756" y="891023"/>
            <a:ext cx="10607959" cy="5966977"/>
          </a:xfrm>
          <a:prstGeom prst="rect">
            <a:avLst/>
          </a:prstGeom>
        </p:spPr>
      </p:pic>
      <p:sp>
        <p:nvSpPr>
          <p:cNvPr id="2" name="标题 1">
            <a:extLst>
              <a:ext uri="{FF2B5EF4-FFF2-40B4-BE49-F238E27FC236}">
                <a16:creationId xmlns:a16="http://schemas.microsoft.com/office/drawing/2014/main" id="{33316BFB-459B-4D22-9B1F-35BC28ECB779}"/>
              </a:ext>
            </a:extLst>
          </p:cNvPr>
          <p:cNvSpPr>
            <a:spLocks noGrp="1"/>
          </p:cNvSpPr>
          <p:nvPr>
            <p:ph type="title"/>
          </p:nvPr>
        </p:nvSpPr>
        <p:spPr>
          <a:xfrm>
            <a:off x="362712" y="0"/>
            <a:ext cx="10515600" cy="1325563"/>
          </a:xfrm>
        </p:spPr>
        <p:txBody>
          <a:bodyPr>
            <a:normAutofit/>
          </a:bodyPr>
          <a:lstStyle/>
          <a:p>
            <a:r>
              <a:rPr lang="zh-CN" altLang="en-US" sz="3600" dirty="0"/>
              <a:t>单元测试用例文档</a:t>
            </a:r>
          </a:p>
        </p:txBody>
      </p:sp>
    </p:spTree>
    <p:extLst>
      <p:ext uri="{BB962C8B-B14F-4D97-AF65-F5344CB8AC3E}">
        <p14:creationId xmlns:p14="http://schemas.microsoft.com/office/powerpoint/2010/main" val="35789815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10">
            <a:extLst>
              <a:ext uri="{FF2B5EF4-FFF2-40B4-BE49-F238E27FC236}">
                <a16:creationId xmlns:a16="http://schemas.microsoft.com/office/drawing/2014/main" id="{C6BF2248-BD26-4C20-9A53-EF9575F64FBC}"/>
              </a:ext>
            </a:extLst>
          </p:cNvPr>
          <p:cNvPicPr>
            <a:picLocks noChangeAspect="1"/>
          </p:cNvPicPr>
          <p:nvPr/>
        </p:nvPicPr>
        <p:blipFill>
          <a:blip r:embed="rId2"/>
          <a:stretch>
            <a:fillRect/>
          </a:stretch>
        </p:blipFill>
        <p:spPr>
          <a:xfrm rot="16200000">
            <a:off x="-40697" y="3872220"/>
            <a:ext cx="3026478" cy="2945081"/>
          </a:xfrm>
          <a:prstGeom prst="rect">
            <a:avLst/>
          </a:prstGeom>
        </p:spPr>
      </p:pic>
      <p:pic>
        <p:nvPicPr>
          <p:cNvPr id="8" name="Picture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2787" y="1076853"/>
            <a:ext cx="6405532" cy="4401122"/>
          </a:xfrm>
          <a:prstGeom prst="rect">
            <a:avLst/>
          </a:prstGeom>
        </p:spPr>
      </p:pic>
      <p:pic>
        <p:nvPicPr>
          <p:cNvPr id="4" name="图片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43280" y="1759575"/>
            <a:ext cx="4452620" cy="2838469"/>
          </a:xfrm>
          <a:prstGeom prst="rect">
            <a:avLst/>
          </a:prstGeom>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61366" y="1845812"/>
            <a:ext cx="1842005" cy="3648878"/>
          </a:xfrm>
          <a:prstGeom prst="rect">
            <a:avLst/>
          </a:prstGeom>
        </p:spPr>
      </p:pic>
      <p:sp>
        <p:nvSpPr>
          <p:cNvPr id="38" name="Text Placeholder 33"/>
          <p:cNvSpPr txBox="1"/>
          <p:nvPr/>
        </p:nvSpPr>
        <p:spPr>
          <a:xfrm>
            <a:off x="6479434" y="1769881"/>
            <a:ext cx="5446881" cy="275459"/>
          </a:xfrm>
          <a:prstGeom prst="rect">
            <a:avLst/>
          </a:prstGeom>
        </p:spPr>
        <p:txBody>
          <a:bodyPr lIns="0" tIns="0" rIns="0" bIns="0"/>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None/>
            </a:pPr>
            <a:r>
              <a:rPr lang="zh-CN" altLang="en-US" sz="3200" noProof="0" dirty="0">
                <a:ln>
                  <a:noFill/>
                </a:ln>
                <a:solidFill>
                  <a:schemeClr val="tx1">
                    <a:lumMod val="65000"/>
                    <a:lumOff val="35000"/>
                  </a:schemeClr>
                </a:solidFill>
                <a:uLnTx/>
                <a:uFillTx/>
                <a:latin typeface="+mn-lt"/>
                <a:ea typeface="微软雅黑" panose="020B0503020204020204" pitchFamily="34" charset="-122"/>
                <a:sym typeface="+mn-ea"/>
              </a:rPr>
              <a:t>项目介绍</a:t>
            </a:r>
            <a:r>
              <a:rPr lang="en-AU" sz="3200" dirty="0">
                <a:solidFill>
                  <a:schemeClr val="tx1">
                    <a:lumMod val="65000"/>
                    <a:lumOff val="35000"/>
                  </a:schemeClr>
                </a:solidFill>
                <a:latin typeface="+mn-lt"/>
                <a:ea typeface="Roboto Medium" panose="02000000000000000000" pitchFamily="2" charset="0"/>
                <a:cs typeface="Roboto Medium" panose="02000000000000000000" pitchFamily="2" charset="0"/>
              </a:rPr>
              <a:t> </a:t>
            </a:r>
          </a:p>
        </p:txBody>
      </p:sp>
      <p:pic>
        <p:nvPicPr>
          <p:cNvPr id="5" name="图片 4" descr="C:\Users\影\Desktop\78.jpg78"/>
          <p:cNvPicPr>
            <a:picLocks noChangeAspect="1"/>
          </p:cNvPicPr>
          <p:nvPr/>
        </p:nvPicPr>
        <p:blipFill>
          <a:blip r:embed="rId6"/>
          <a:srcRect/>
          <a:stretch>
            <a:fillRect/>
          </a:stretch>
        </p:blipFill>
        <p:spPr>
          <a:xfrm>
            <a:off x="4288790" y="2433955"/>
            <a:ext cx="1384935" cy="2378075"/>
          </a:xfrm>
          <a:prstGeom prst="rect">
            <a:avLst/>
          </a:prstGeom>
        </p:spPr>
      </p:pic>
      <p:sp>
        <p:nvSpPr>
          <p:cNvPr id="26" name="Text Placeholder 32">
            <a:extLst>
              <a:ext uri="{FF2B5EF4-FFF2-40B4-BE49-F238E27FC236}">
                <a16:creationId xmlns:a16="http://schemas.microsoft.com/office/drawing/2014/main" id="{B243E2DF-CEC9-41E3-9830-1B63117A9808}"/>
              </a:ext>
            </a:extLst>
          </p:cNvPr>
          <p:cNvSpPr txBox="1"/>
          <p:nvPr/>
        </p:nvSpPr>
        <p:spPr>
          <a:xfrm>
            <a:off x="6271967" y="2906250"/>
            <a:ext cx="4965006" cy="2399421"/>
          </a:xfrm>
          <a:prstGeom prst="rect">
            <a:avLst/>
          </a:prstGeom>
        </p:spPr>
        <p:txBody>
          <a:bodyPr lIns="0" tIns="0" rIns="0" bIns="0">
            <a:noAutofit/>
          </a:bodyPr>
          <a:lst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Neris Thin" panose="00000300000000000000" pitchFamily="50" charset="0"/>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Neris Thin" panose="00000300000000000000" pitchFamily="50" charset="0"/>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Neris Thin" panose="00000300000000000000" pitchFamily="50" charset="0"/>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Neris Thin" panose="00000300000000000000" pitchFamily="50" charset="0"/>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lnSpc>
                <a:spcPct val="150000"/>
              </a:lnSpc>
              <a:buNone/>
            </a:pPr>
            <a:r>
              <a:rPr lang="en-US" altLang="zh-CN"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        </a:t>
            </a: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校园表白墙是一款社交娱乐网站</a:t>
            </a:r>
            <a:r>
              <a:rPr lang="en-US" altLang="zh-CN"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a:t>
            </a: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通过表白墙可以向喜欢的她或者他进行表白</a:t>
            </a:r>
            <a:r>
              <a:rPr lang="en-US" altLang="zh-CN"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a:t>
            </a: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这是一个大众化的表白信息公布平台</a:t>
            </a:r>
            <a:r>
              <a:rPr lang="en-US" altLang="zh-CN"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a:t>
            </a:r>
            <a:r>
              <a:rPr lang="zh-CN" altLang="en-US" sz="1600" dirty="0">
                <a:solidFill>
                  <a:schemeClr val="tx1">
                    <a:lumMod val="65000"/>
                    <a:lumOff val="35000"/>
                  </a:schemeClr>
                </a:solidFill>
                <a:latin typeface="Arial" panose="020B0604020202020204" pitchFamily="34" charset="0"/>
                <a:ea typeface="微软雅黑" panose="020B0503020204020204" charset="-122"/>
                <a:sym typeface="Arial" panose="020B0604020202020204" pitchFamily="34" charset="0"/>
              </a:rPr>
              <a:t>能够让彼此之间避免尴尬场面。</a:t>
            </a:r>
          </a:p>
          <a:p>
            <a:pPr marL="0" indent="0">
              <a:lnSpc>
                <a:spcPct val="120000"/>
              </a:lnSpc>
              <a:buNone/>
            </a:pPr>
            <a:endParaRPr lang="en-US" sz="1050" dirty="0">
              <a:solidFill>
                <a:srgbClr val="657284"/>
              </a:solidFill>
              <a:latin typeface="Roboto Light" panose="02000000000000000000" pitchFamily="2" charset="0"/>
              <a:ea typeface="Roboto Light" panose="02000000000000000000" pitchFamily="2" charset="0"/>
              <a:cs typeface="Roboto Light" panose="02000000000000000000" pitchFamily="2" charset="0"/>
            </a:endParaRPr>
          </a:p>
        </p:txBody>
      </p:sp>
      <p:pic>
        <p:nvPicPr>
          <p:cNvPr id="9" name="图片 8">
            <a:extLst>
              <a:ext uri="{FF2B5EF4-FFF2-40B4-BE49-F238E27FC236}">
                <a16:creationId xmlns:a16="http://schemas.microsoft.com/office/drawing/2014/main" id="{1349D7B5-EDD8-4999-A9AC-A283BC283ED9}"/>
              </a:ext>
            </a:extLst>
          </p:cNvPr>
          <p:cNvPicPr>
            <a:picLocks noChangeAspect="1"/>
          </p:cNvPicPr>
          <p:nvPr/>
        </p:nvPicPr>
        <p:blipFill rotWithShape="1">
          <a:blip r:embed="rId7"/>
          <a:srcRect l="20133" b="45801"/>
          <a:stretch/>
        </p:blipFill>
        <p:spPr>
          <a:xfrm>
            <a:off x="8146473" y="0"/>
            <a:ext cx="4045527" cy="3716977"/>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7A463A-270D-4164-A7C1-2C933728DD23}"/>
              </a:ext>
            </a:extLst>
          </p:cNvPr>
          <p:cNvSpPr>
            <a:spLocks noGrp="1"/>
          </p:cNvSpPr>
          <p:nvPr>
            <p:ph type="title"/>
          </p:nvPr>
        </p:nvSpPr>
        <p:spPr/>
        <p:txBody>
          <a:bodyPr>
            <a:normAutofit/>
          </a:bodyPr>
          <a:lstStyle/>
          <a:p>
            <a:r>
              <a:rPr lang="zh-CN" altLang="en-US" sz="3200" dirty="0"/>
              <a:t>删除收藏单元测试</a:t>
            </a:r>
          </a:p>
        </p:txBody>
      </p:sp>
      <p:pic>
        <p:nvPicPr>
          <p:cNvPr id="4" name="内容占位符 3">
            <a:extLst>
              <a:ext uri="{FF2B5EF4-FFF2-40B4-BE49-F238E27FC236}">
                <a16:creationId xmlns:a16="http://schemas.microsoft.com/office/drawing/2014/main" id="{600C9408-6558-482B-9B33-37DDC6910BE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46473" y="1825625"/>
            <a:ext cx="5499053" cy="4351338"/>
          </a:xfrm>
          <a:prstGeom prst="rect">
            <a:avLst/>
          </a:prstGeom>
        </p:spPr>
      </p:pic>
      <p:pic>
        <p:nvPicPr>
          <p:cNvPr id="5" name="图片 4">
            <a:extLst>
              <a:ext uri="{FF2B5EF4-FFF2-40B4-BE49-F238E27FC236}">
                <a16:creationId xmlns:a16="http://schemas.microsoft.com/office/drawing/2014/main" id="{21BD7CC6-3A38-40D3-9DA9-39702BDD3E32}"/>
              </a:ext>
            </a:extLst>
          </p:cNvPr>
          <p:cNvPicPr>
            <a:picLocks noChangeAspect="1"/>
          </p:cNvPicPr>
          <p:nvPr/>
        </p:nvPicPr>
        <p:blipFill rotWithShape="1">
          <a:blip r:embed="rId3"/>
          <a:srcRect l="20133" b="45801"/>
          <a:stretch/>
        </p:blipFill>
        <p:spPr>
          <a:xfrm>
            <a:off x="8146473" y="0"/>
            <a:ext cx="4045527" cy="3716977"/>
          </a:xfrm>
          <a:prstGeom prst="rect">
            <a:avLst/>
          </a:prstGeom>
        </p:spPr>
      </p:pic>
      <p:pic>
        <p:nvPicPr>
          <p:cNvPr id="6" name="图片 5">
            <a:extLst>
              <a:ext uri="{FF2B5EF4-FFF2-40B4-BE49-F238E27FC236}">
                <a16:creationId xmlns:a16="http://schemas.microsoft.com/office/drawing/2014/main" id="{FA253899-CA36-4649-BF44-C2495CABEBEB}"/>
              </a:ext>
            </a:extLst>
          </p:cNvPr>
          <p:cNvPicPr>
            <a:picLocks noChangeAspect="1"/>
          </p:cNvPicPr>
          <p:nvPr/>
        </p:nvPicPr>
        <p:blipFill>
          <a:blip r:embed="rId4"/>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346300355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3AC03923-7B50-4611-97B7-885A276A51F1}"/>
              </a:ext>
            </a:extLst>
          </p:cNvPr>
          <p:cNvPicPr>
            <a:picLocks noChangeAspect="1"/>
          </p:cNvPicPr>
          <p:nvPr/>
        </p:nvPicPr>
        <p:blipFill>
          <a:blip r:embed="rId2"/>
          <a:stretch>
            <a:fillRect/>
          </a:stretch>
        </p:blipFill>
        <p:spPr>
          <a:xfrm rot="16200000">
            <a:off x="-40697" y="3872220"/>
            <a:ext cx="3026478" cy="2945081"/>
          </a:xfrm>
          <a:prstGeom prst="rect">
            <a:avLst/>
          </a:prstGeom>
        </p:spPr>
      </p:pic>
      <p:pic>
        <p:nvPicPr>
          <p:cNvPr id="5" name="图片 4">
            <a:extLst>
              <a:ext uri="{FF2B5EF4-FFF2-40B4-BE49-F238E27FC236}">
                <a16:creationId xmlns:a16="http://schemas.microsoft.com/office/drawing/2014/main" id="{8C898F99-4EE9-41D7-A754-6F92BD947694}"/>
              </a:ext>
            </a:extLst>
          </p:cNvPr>
          <p:cNvPicPr>
            <a:picLocks noChangeAspect="1"/>
          </p:cNvPicPr>
          <p:nvPr/>
        </p:nvPicPr>
        <p:blipFill rotWithShape="1">
          <a:blip r:embed="rId3"/>
          <a:srcRect l="20133" b="45801"/>
          <a:stretch/>
        </p:blipFill>
        <p:spPr>
          <a:xfrm>
            <a:off x="8146473" y="0"/>
            <a:ext cx="4045527" cy="3716977"/>
          </a:xfrm>
          <a:prstGeom prst="rect">
            <a:avLst/>
          </a:prstGeom>
        </p:spPr>
      </p:pic>
      <p:sp>
        <p:nvSpPr>
          <p:cNvPr id="2" name="标题 1">
            <a:extLst>
              <a:ext uri="{FF2B5EF4-FFF2-40B4-BE49-F238E27FC236}">
                <a16:creationId xmlns:a16="http://schemas.microsoft.com/office/drawing/2014/main" id="{B257F1D0-3CD1-4231-9BF0-84CF405626DB}"/>
              </a:ext>
            </a:extLst>
          </p:cNvPr>
          <p:cNvSpPr>
            <a:spLocks noGrp="1"/>
          </p:cNvSpPr>
          <p:nvPr>
            <p:ph type="title"/>
          </p:nvPr>
        </p:nvSpPr>
        <p:spPr/>
        <p:txBody>
          <a:bodyPr>
            <a:normAutofit/>
          </a:bodyPr>
          <a:lstStyle/>
          <a:p>
            <a:r>
              <a:rPr lang="zh-CN" altLang="en-US" sz="3200" dirty="0"/>
              <a:t>修改密码单元测试</a:t>
            </a:r>
          </a:p>
        </p:txBody>
      </p:sp>
      <p:pic>
        <p:nvPicPr>
          <p:cNvPr id="4" name="内容占位符 3">
            <a:extLst>
              <a:ext uri="{FF2B5EF4-FFF2-40B4-BE49-F238E27FC236}">
                <a16:creationId xmlns:a16="http://schemas.microsoft.com/office/drawing/2014/main" id="{E0F9D779-032D-43E6-AA72-D7B332FB218C}"/>
              </a:ext>
            </a:extLst>
          </p:cNvPr>
          <p:cNvPicPr>
            <a:picLocks noGrp="1" noChangeAspect="1"/>
          </p:cNvPicPr>
          <p:nvPr>
            <p:ph idx="1"/>
          </p:nvPr>
        </p:nvPicPr>
        <p:blipFill>
          <a:blip r:embed="rId4">
            <a:extLst>
              <a:ext uri="{28A0092B-C50C-407E-A947-70E740481C1C}">
                <a14:useLocalDpi xmlns:a14="http://schemas.microsoft.com/office/drawing/2010/main" val="0"/>
              </a:ext>
            </a:extLst>
          </a:blip>
          <a:srcRect/>
          <a:stretch>
            <a:fillRect/>
          </a:stretch>
        </p:blipFill>
        <p:spPr>
          <a:xfrm>
            <a:off x="838200" y="1871552"/>
            <a:ext cx="10515600" cy="4259483"/>
          </a:xfrm>
          <a:prstGeom prst="rect">
            <a:avLst/>
          </a:prstGeom>
          <a:noFill/>
          <a:ln>
            <a:noFill/>
          </a:ln>
        </p:spPr>
      </p:pic>
    </p:spTree>
    <p:extLst>
      <p:ext uri="{BB962C8B-B14F-4D97-AF65-F5344CB8AC3E}">
        <p14:creationId xmlns:p14="http://schemas.microsoft.com/office/powerpoint/2010/main" val="84680144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3FE279B3-64D5-4E4F-B534-F79724B17BBA}"/>
              </a:ext>
            </a:extLst>
          </p:cNvPr>
          <p:cNvPicPr>
            <a:picLocks noChangeAspect="1"/>
          </p:cNvPicPr>
          <p:nvPr/>
        </p:nvPicPr>
        <p:blipFill>
          <a:blip r:embed="rId2"/>
          <a:stretch>
            <a:fillRect/>
          </a:stretch>
        </p:blipFill>
        <p:spPr>
          <a:xfrm rot="16200000">
            <a:off x="-40697" y="3872220"/>
            <a:ext cx="3026478" cy="2945081"/>
          </a:xfrm>
          <a:prstGeom prst="rect">
            <a:avLst/>
          </a:prstGeom>
        </p:spPr>
      </p:pic>
      <p:sp>
        <p:nvSpPr>
          <p:cNvPr id="2" name="标题 1">
            <a:extLst>
              <a:ext uri="{FF2B5EF4-FFF2-40B4-BE49-F238E27FC236}">
                <a16:creationId xmlns:a16="http://schemas.microsoft.com/office/drawing/2014/main" id="{DE6F6601-7946-4E3D-B2A9-0B44D670640F}"/>
              </a:ext>
            </a:extLst>
          </p:cNvPr>
          <p:cNvSpPr>
            <a:spLocks noGrp="1"/>
          </p:cNvSpPr>
          <p:nvPr>
            <p:ph type="title"/>
          </p:nvPr>
        </p:nvSpPr>
        <p:spPr/>
        <p:txBody>
          <a:bodyPr>
            <a:normAutofit/>
          </a:bodyPr>
          <a:lstStyle/>
          <a:p>
            <a:r>
              <a:rPr lang="zh-CN" altLang="en-US" sz="3200" dirty="0"/>
              <a:t>注册单元测试</a:t>
            </a:r>
          </a:p>
        </p:txBody>
      </p:sp>
      <p:pic>
        <p:nvPicPr>
          <p:cNvPr id="4" name="内容占位符 3">
            <a:extLst>
              <a:ext uri="{FF2B5EF4-FFF2-40B4-BE49-F238E27FC236}">
                <a16:creationId xmlns:a16="http://schemas.microsoft.com/office/drawing/2014/main" id="{28CEEF2A-2B2D-4EA5-A201-F585E1ACF64F}"/>
              </a:ext>
            </a:extLst>
          </p:cNvPr>
          <p:cNvPicPr>
            <a:picLocks noGrp="1" noChangeAspect="1"/>
          </p:cNvPicPr>
          <p:nvPr>
            <p:ph idx="1"/>
          </p:nvPr>
        </p:nvPicPr>
        <p:blipFill>
          <a:blip r:embed="rId3">
            <a:extLst>
              <a:ext uri="{28A0092B-C50C-407E-A947-70E740481C1C}">
                <a14:useLocalDpi xmlns:a14="http://schemas.microsoft.com/office/drawing/2010/main" val="0"/>
              </a:ext>
            </a:extLst>
          </a:blip>
          <a:srcRect/>
          <a:stretch>
            <a:fillRect/>
          </a:stretch>
        </p:blipFill>
        <p:spPr>
          <a:xfrm>
            <a:off x="1970412" y="1825625"/>
            <a:ext cx="8251175" cy="4351338"/>
          </a:xfrm>
          <a:prstGeom prst="rect">
            <a:avLst/>
          </a:prstGeom>
          <a:noFill/>
          <a:ln>
            <a:noFill/>
          </a:ln>
        </p:spPr>
      </p:pic>
      <p:pic>
        <p:nvPicPr>
          <p:cNvPr id="5" name="图片 4">
            <a:extLst>
              <a:ext uri="{FF2B5EF4-FFF2-40B4-BE49-F238E27FC236}">
                <a16:creationId xmlns:a16="http://schemas.microsoft.com/office/drawing/2014/main" id="{3BD01EF1-D46E-4BA7-A790-1878DFA7ABC2}"/>
              </a:ext>
            </a:extLst>
          </p:cNvPr>
          <p:cNvPicPr>
            <a:picLocks noChangeAspect="1"/>
          </p:cNvPicPr>
          <p:nvPr/>
        </p:nvPicPr>
        <p:blipFill rotWithShape="1">
          <a:blip r:embed="rId4"/>
          <a:srcRect l="20133" b="45801"/>
          <a:stretch/>
        </p:blipFill>
        <p:spPr>
          <a:xfrm>
            <a:off x="8146473" y="0"/>
            <a:ext cx="4045527" cy="3716977"/>
          </a:xfrm>
          <a:prstGeom prst="rect">
            <a:avLst/>
          </a:prstGeom>
        </p:spPr>
      </p:pic>
    </p:spTree>
    <p:extLst>
      <p:ext uri="{BB962C8B-B14F-4D97-AF65-F5344CB8AC3E}">
        <p14:creationId xmlns:p14="http://schemas.microsoft.com/office/powerpoint/2010/main" val="1050979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452B2D-D80B-4A27-B55F-91BC17490800}"/>
              </a:ext>
            </a:extLst>
          </p:cNvPr>
          <p:cNvSpPr>
            <a:spLocks noGrp="1"/>
          </p:cNvSpPr>
          <p:nvPr>
            <p:ph type="title"/>
          </p:nvPr>
        </p:nvSpPr>
        <p:spPr>
          <a:xfrm>
            <a:off x="341985" y="2239645"/>
            <a:ext cx="865023" cy="1325563"/>
          </a:xfrm>
        </p:spPr>
        <p:txBody>
          <a:bodyPr>
            <a:normAutofit fontScale="90000"/>
          </a:bodyPr>
          <a:lstStyle/>
          <a:p>
            <a:r>
              <a:rPr lang="zh-CN" altLang="en-US" dirty="0"/>
              <a:t>集成测试</a:t>
            </a:r>
          </a:p>
        </p:txBody>
      </p:sp>
      <p:pic>
        <p:nvPicPr>
          <p:cNvPr id="4" name="图片 3">
            <a:extLst>
              <a:ext uri="{FF2B5EF4-FFF2-40B4-BE49-F238E27FC236}">
                <a16:creationId xmlns:a16="http://schemas.microsoft.com/office/drawing/2014/main" id="{79F148E7-3C01-4946-A705-1A5F85CD55A0}"/>
              </a:ext>
            </a:extLst>
          </p:cNvPr>
          <p:cNvPicPr>
            <a:picLocks noChangeAspect="1"/>
          </p:cNvPicPr>
          <p:nvPr/>
        </p:nvPicPr>
        <p:blipFill>
          <a:blip r:embed="rId2"/>
          <a:stretch>
            <a:fillRect/>
          </a:stretch>
        </p:blipFill>
        <p:spPr>
          <a:xfrm>
            <a:off x="1688538" y="0"/>
            <a:ext cx="6986124" cy="6858000"/>
          </a:xfrm>
          <a:prstGeom prst="rect">
            <a:avLst/>
          </a:prstGeom>
        </p:spPr>
      </p:pic>
      <p:pic>
        <p:nvPicPr>
          <p:cNvPr id="5" name="图片 4">
            <a:extLst>
              <a:ext uri="{FF2B5EF4-FFF2-40B4-BE49-F238E27FC236}">
                <a16:creationId xmlns:a16="http://schemas.microsoft.com/office/drawing/2014/main" id="{0B57DB5B-FED6-4C62-BC18-C06491D73287}"/>
              </a:ext>
            </a:extLst>
          </p:cNvPr>
          <p:cNvPicPr>
            <a:picLocks noChangeAspect="1"/>
          </p:cNvPicPr>
          <p:nvPr/>
        </p:nvPicPr>
        <p:blipFill>
          <a:blip r:embed="rId3"/>
          <a:stretch>
            <a:fillRect/>
          </a:stretch>
        </p:blipFill>
        <p:spPr>
          <a:xfrm>
            <a:off x="3658273" y="0"/>
            <a:ext cx="8383766" cy="6858000"/>
          </a:xfrm>
          <a:prstGeom prst="rect">
            <a:avLst/>
          </a:prstGeom>
        </p:spPr>
      </p:pic>
      <p:pic>
        <p:nvPicPr>
          <p:cNvPr id="7" name="图片 6">
            <a:extLst>
              <a:ext uri="{FF2B5EF4-FFF2-40B4-BE49-F238E27FC236}">
                <a16:creationId xmlns:a16="http://schemas.microsoft.com/office/drawing/2014/main" id="{83A52AE8-4738-4848-AF6C-87FCC1A7020F}"/>
              </a:ext>
            </a:extLst>
          </p:cNvPr>
          <p:cNvPicPr>
            <a:picLocks noChangeAspect="1"/>
          </p:cNvPicPr>
          <p:nvPr/>
        </p:nvPicPr>
        <p:blipFill>
          <a:blip r:embed="rId4"/>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1687462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452B2D-D80B-4A27-B55F-91BC17490800}"/>
              </a:ext>
            </a:extLst>
          </p:cNvPr>
          <p:cNvSpPr>
            <a:spLocks noGrp="1"/>
          </p:cNvSpPr>
          <p:nvPr>
            <p:ph type="title"/>
          </p:nvPr>
        </p:nvSpPr>
        <p:spPr>
          <a:xfrm>
            <a:off x="341985" y="2239645"/>
            <a:ext cx="865023" cy="1325563"/>
          </a:xfrm>
        </p:spPr>
        <p:txBody>
          <a:bodyPr>
            <a:normAutofit fontScale="90000"/>
          </a:bodyPr>
          <a:lstStyle/>
          <a:p>
            <a:r>
              <a:rPr lang="zh-CN" altLang="en-US" dirty="0"/>
              <a:t>系统测试</a:t>
            </a:r>
          </a:p>
        </p:txBody>
      </p:sp>
      <p:pic>
        <p:nvPicPr>
          <p:cNvPr id="6" name="图片 5">
            <a:extLst>
              <a:ext uri="{FF2B5EF4-FFF2-40B4-BE49-F238E27FC236}">
                <a16:creationId xmlns:a16="http://schemas.microsoft.com/office/drawing/2014/main" id="{818FF3B2-AE4F-4BC0-BF84-D14A092F0B5F}"/>
              </a:ext>
            </a:extLst>
          </p:cNvPr>
          <p:cNvPicPr>
            <a:picLocks noChangeAspect="1"/>
          </p:cNvPicPr>
          <p:nvPr/>
        </p:nvPicPr>
        <p:blipFill>
          <a:blip r:embed="rId2"/>
          <a:stretch>
            <a:fillRect/>
          </a:stretch>
        </p:blipFill>
        <p:spPr>
          <a:xfrm>
            <a:off x="1757351" y="0"/>
            <a:ext cx="8677298" cy="6858000"/>
          </a:xfrm>
          <a:prstGeom prst="rect">
            <a:avLst/>
          </a:prstGeom>
        </p:spPr>
      </p:pic>
      <p:pic>
        <p:nvPicPr>
          <p:cNvPr id="5" name="图片 4">
            <a:extLst>
              <a:ext uri="{FF2B5EF4-FFF2-40B4-BE49-F238E27FC236}">
                <a16:creationId xmlns:a16="http://schemas.microsoft.com/office/drawing/2014/main" id="{05924BFD-4497-4E7B-A9B1-5D846E7EE1AE}"/>
              </a:ext>
            </a:extLst>
          </p:cNvPr>
          <p:cNvPicPr>
            <a:picLocks noChangeAspect="1"/>
          </p:cNvPicPr>
          <p:nvPr/>
        </p:nvPicPr>
        <p:blipFill>
          <a:blip r:embed="rId3"/>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770415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
          <p:cNvPicPr>
            <a:picLocks noChangeAspect="1"/>
          </p:cNvPicPr>
          <p:nvPr/>
        </p:nvPicPr>
        <p:blipFill>
          <a:blip r:embed="rId2"/>
          <a:stretch>
            <a:fillRect/>
          </a:stretch>
        </p:blipFill>
        <p:spPr>
          <a:xfrm>
            <a:off x="4745355" y="-588645"/>
            <a:ext cx="12060555" cy="8474075"/>
          </a:xfrm>
          <a:prstGeom prst="rect">
            <a:avLst/>
          </a:prstGeom>
        </p:spPr>
      </p:pic>
      <p:sp>
        <p:nvSpPr>
          <p:cNvPr id="5" name="文本框 4"/>
          <p:cNvSpPr txBox="1"/>
          <p:nvPr/>
        </p:nvSpPr>
        <p:spPr>
          <a:xfrm>
            <a:off x="1038225" y="1470025"/>
            <a:ext cx="2301875" cy="1861185"/>
          </a:xfrm>
          <a:prstGeom prst="rect">
            <a:avLst/>
          </a:prstGeom>
          <a:noFill/>
        </p:spPr>
        <p:txBody>
          <a:bodyPr wrap="square" rtlCol="0">
            <a:spAutoFit/>
          </a:bodyPr>
          <a:lstStyle/>
          <a:p>
            <a:pPr algn="l"/>
            <a:r>
              <a:rPr lang="en-US" altLang="zh-CN" sz="11500">
                <a:ln>
                  <a:solidFill>
                    <a:srgbClr val="383987"/>
                  </a:solidFill>
                </a:ln>
                <a:noFill/>
                <a:latin typeface="Agency FB" panose="020B0503020202020204" charset="0"/>
              </a:rPr>
              <a:t>04</a:t>
            </a:r>
          </a:p>
        </p:txBody>
      </p:sp>
      <p:sp>
        <p:nvSpPr>
          <p:cNvPr id="6" name="文本框 5"/>
          <p:cNvSpPr txBox="1"/>
          <p:nvPr/>
        </p:nvSpPr>
        <p:spPr>
          <a:xfrm>
            <a:off x="1038225" y="3166110"/>
            <a:ext cx="4818380" cy="645160"/>
          </a:xfrm>
          <a:prstGeom prst="rect">
            <a:avLst/>
          </a:prstGeom>
          <a:noFill/>
        </p:spPr>
        <p:txBody>
          <a:bodyPr wrap="square" rtlCol="0">
            <a:spAutoFit/>
          </a:bodyPr>
          <a:lstStyle/>
          <a:p>
            <a:pPr lvl="0" algn="l"/>
            <a:r>
              <a:rPr lang="zh-CN" altLang="en-US" sz="3600" noProof="0" dirty="0">
                <a:ln>
                  <a:noFill/>
                </a:ln>
                <a:solidFill>
                  <a:srgbClr val="383987"/>
                </a:solidFill>
                <a:uLnTx/>
                <a:uFillTx/>
                <a:latin typeface="微软雅黑" panose="020B0503020204020204" charset="-122"/>
                <a:ea typeface="微软雅黑" panose="020B0503020204020204" charset="-122"/>
                <a:sym typeface="+mn-ea"/>
              </a:rPr>
              <a:t>其他</a:t>
            </a:r>
            <a:endParaRPr lang="zh-CN" altLang="en-US" sz="3600" b="1" noProof="0" dirty="0">
              <a:ln>
                <a:noFill/>
              </a:ln>
              <a:solidFill>
                <a:srgbClr val="383987"/>
              </a:solidFill>
              <a:effectLst>
                <a:outerShdw blurRad="50800" dist="38100" dir="5400000" algn="t" rotWithShape="0">
                  <a:prstClr val="black">
                    <a:alpha val="40000"/>
                  </a:prstClr>
                </a:outerShdw>
              </a:effectLst>
              <a:uLnTx/>
              <a:uFillTx/>
              <a:latin typeface="微软雅黑" panose="020B0503020204020204" charset="-122"/>
              <a:ea typeface="微软雅黑" panose="020B0503020204020204" charset="-122"/>
              <a:sym typeface="+mn-ea"/>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D32DF987-9CC0-4FED-BBCF-6C0671518C8F}"/>
              </a:ext>
            </a:extLst>
          </p:cNvPr>
          <p:cNvPicPr>
            <a:picLocks noChangeAspect="1"/>
          </p:cNvPicPr>
          <p:nvPr/>
        </p:nvPicPr>
        <p:blipFill>
          <a:blip r:embed="rId2"/>
          <a:stretch>
            <a:fillRect/>
          </a:stretch>
        </p:blipFill>
        <p:spPr>
          <a:xfrm>
            <a:off x="1395524" y="691640"/>
            <a:ext cx="10607959" cy="5913632"/>
          </a:xfrm>
          <a:prstGeom prst="rect">
            <a:avLst/>
          </a:prstGeom>
        </p:spPr>
      </p:pic>
      <p:sp>
        <p:nvSpPr>
          <p:cNvPr id="2" name="标题 1">
            <a:extLst>
              <a:ext uri="{FF2B5EF4-FFF2-40B4-BE49-F238E27FC236}">
                <a16:creationId xmlns:a16="http://schemas.microsoft.com/office/drawing/2014/main" id="{279F8CBB-04B3-46DF-966F-B62791D69644}"/>
              </a:ext>
            </a:extLst>
          </p:cNvPr>
          <p:cNvSpPr>
            <a:spLocks noGrp="1"/>
          </p:cNvSpPr>
          <p:nvPr>
            <p:ph type="title"/>
          </p:nvPr>
        </p:nvSpPr>
        <p:spPr>
          <a:xfrm>
            <a:off x="496029" y="2597337"/>
            <a:ext cx="400442" cy="1325563"/>
          </a:xfrm>
        </p:spPr>
        <p:txBody>
          <a:bodyPr>
            <a:noAutofit/>
          </a:bodyPr>
          <a:lstStyle/>
          <a:p>
            <a:r>
              <a:rPr lang="zh-CN" altLang="en-US" sz="3200" dirty="0"/>
              <a:t>会议记录</a:t>
            </a:r>
          </a:p>
        </p:txBody>
      </p:sp>
      <p:pic>
        <p:nvPicPr>
          <p:cNvPr id="4" name="图片 3">
            <a:extLst>
              <a:ext uri="{FF2B5EF4-FFF2-40B4-BE49-F238E27FC236}">
                <a16:creationId xmlns:a16="http://schemas.microsoft.com/office/drawing/2014/main" id="{5CE62686-C8E9-49E6-879B-D316B62077AF}"/>
              </a:ext>
            </a:extLst>
          </p:cNvPr>
          <p:cNvPicPr>
            <a:picLocks noChangeAspect="1"/>
          </p:cNvPicPr>
          <p:nvPr/>
        </p:nvPicPr>
        <p:blipFill rotWithShape="1">
          <a:blip r:embed="rId3"/>
          <a:srcRect l="20133" b="45801"/>
          <a:stretch/>
        </p:blipFill>
        <p:spPr>
          <a:xfrm>
            <a:off x="8146473" y="0"/>
            <a:ext cx="4045527" cy="3716977"/>
          </a:xfrm>
          <a:prstGeom prst="rect">
            <a:avLst/>
          </a:prstGeom>
        </p:spPr>
      </p:pic>
    </p:spTree>
    <p:extLst>
      <p:ext uri="{BB962C8B-B14F-4D97-AF65-F5344CB8AC3E}">
        <p14:creationId xmlns:p14="http://schemas.microsoft.com/office/powerpoint/2010/main" val="10329389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a:extLst>
              <a:ext uri="{FF2B5EF4-FFF2-40B4-BE49-F238E27FC236}">
                <a16:creationId xmlns:a16="http://schemas.microsoft.com/office/drawing/2014/main" id="{DC8883F6-C7B4-4485-B3A4-A4F066A1CFF9}"/>
              </a:ext>
            </a:extLst>
          </p:cNvPr>
          <p:cNvSpPr/>
          <p:nvPr/>
        </p:nvSpPr>
        <p:spPr>
          <a:xfrm>
            <a:off x="246616" y="347686"/>
            <a:ext cx="2262159" cy="923330"/>
          </a:xfrm>
          <a:prstGeom prst="rect">
            <a:avLst/>
          </a:prstGeom>
          <a:noFill/>
        </p:spPr>
        <p:txBody>
          <a:bodyPr wrap="none" lIns="91440" tIns="45720" rIns="91440" bIns="45720">
            <a:spAutoFit/>
          </a:bodyPr>
          <a:lstStyle/>
          <a:p>
            <a:pPr algn="ctr"/>
            <a:r>
              <a:rPr lang="zh-CN" altLang="en-US" sz="5400" b="0" cap="none" spc="0" dirty="0">
                <a:ln w="0"/>
                <a:gradFill>
                  <a:gsLst>
                    <a:gs pos="21000">
                      <a:srgbClr val="53575C"/>
                    </a:gs>
                    <a:gs pos="88000">
                      <a:srgbClr val="C5C7CA"/>
                    </a:gs>
                  </a:gsLst>
                  <a:lin ang="5400000"/>
                </a:gradFill>
                <a:effectLst/>
              </a:rPr>
              <a:t>甘特图</a:t>
            </a:r>
          </a:p>
        </p:txBody>
      </p:sp>
      <p:pic>
        <p:nvPicPr>
          <p:cNvPr id="3" name="图片 2">
            <a:extLst>
              <a:ext uri="{FF2B5EF4-FFF2-40B4-BE49-F238E27FC236}">
                <a16:creationId xmlns:a16="http://schemas.microsoft.com/office/drawing/2014/main" id="{E46A0A98-7D3D-4F13-B57D-0DA8DEDB38FC}"/>
              </a:ext>
            </a:extLst>
          </p:cNvPr>
          <p:cNvPicPr>
            <a:picLocks noChangeAspect="1"/>
          </p:cNvPicPr>
          <p:nvPr/>
        </p:nvPicPr>
        <p:blipFill>
          <a:blip r:embed="rId2"/>
          <a:stretch>
            <a:fillRect/>
          </a:stretch>
        </p:blipFill>
        <p:spPr>
          <a:xfrm>
            <a:off x="0" y="1806386"/>
            <a:ext cx="12192000" cy="5051614"/>
          </a:xfrm>
          <a:prstGeom prst="rect">
            <a:avLst/>
          </a:prstGeom>
        </p:spPr>
      </p:pic>
      <p:pic>
        <p:nvPicPr>
          <p:cNvPr id="4" name="图片 3">
            <a:extLst>
              <a:ext uri="{FF2B5EF4-FFF2-40B4-BE49-F238E27FC236}">
                <a16:creationId xmlns:a16="http://schemas.microsoft.com/office/drawing/2014/main" id="{74BE50DB-5F39-4126-BC98-B3A36B9183E3}"/>
              </a:ext>
            </a:extLst>
          </p:cNvPr>
          <p:cNvPicPr>
            <a:picLocks noChangeAspect="1"/>
          </p:cNvPicPr>
          <p:nvPr/>
        </p:nvPicPr>
        <p:blipFill rotWithShape="1">
          <a:blip r:embed="rId3"/>
          <a:srcRect l="20133" b="45801"/>
          <a:stretch/>
        </p:blipFill>
        <p:spPr>
          <a:xfrm>
            <a:off x="8146473" y="0"/>
            <a:ext cx="4045527" cy="3716977"/>
          </a:xfrm>
          <a:prstGeom prst="rect">
            <a:avLst/>
          </a:prstGeom>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A531D360-A9C6-4726-828B-DE17347276EA}"/>
              </a:ext>
            </a:extLst>
          </p:cNvPr>
          <p:cNvPicPr>
            <a:picLocks noChangeAspect="1"/>
          </p:cNvPicPr>
          <p:nvPr/>
        </p:nvPicPr>
        <p:blipFill rotWithShape="1">
          <a:blip r:embed="rId2"/>
          <a:srcRect l="20133" b="45801"/>
          <a:stretch/>
        </p:blipFill>
        <p:spPr>
          <a:xfrm>
            <a:off x="8146473" y="0"/>
            <a:ext cx="4045527" cy="3716977"/>
          </a:xfrm>
          <a:prstGeom prst="rect">
            <a:avLst/>
          </a:prstGeom>
        </p:spPr>
      </p:pic>
      <p:sp>
        <p:nvSpPr>
          <p:cNvPr id="2" name="标题 1">
            <a:extLst>
              <a:ext uri="{FF2B5EF4-FFF2-40B4-BE49-F238E27FC236}">
                <a16:creationId xmlns:a16="http://schemas.microsoft.com/office/drawing/2014/main" id="{27F7CE11-372D-48FB-AF33-7E212BD53BF4}"/>
              </a:ext>
            </a:extLst>
          </p:cNvPr>
          <p:cNvSpPr>
            <a:spLocks noGrp="1"/>
          </p:cNvSpPr>
          <p:nvPr>
            <p:ph type="title"/>
          </p:nvPr>
        </p:nvSpPr>
        <p:spPr>
          <a:xfrm flipH="1">
            <a:off x="573741" y="2391414"/>
            <a:ext cx="86445" cy="1325563"/>
          </a:xfrm>
        </p:spPr>
        <p:txBody>
          <a:bodyPr>
            <a:normAutofit fontScale="90000"/>
          </a:bodyPr>
          <a:lstStyle/>
          <a:p>
            <a:r>
              <a:rPr lang="zh-CN" altLang="en-US" sz="3600" dirty="0"/>
              <a:t>配置系统管理</a:t>
            </a:r>
          </a:p>
        </p:txBody>
      </p:sp>
      <p:pic>
        <p:nvPicPr>
          <p:cNvPr id="5" name="图片 4">
            <a:extLst>
              <a:ext uri="{FF2B5EF4-FFF2-40B4-BE49-F238E27FC236}">
                <a16:creationId xmlns:a16="http://schemas.microsoft.com/office/drawing/2014/main" id="{8F424DC9-A4C6-4928-A63A-5767F8A63692}"/>
              </a:ext>
            </a:extLst>
          </p:cNvPr>
          <p:cNvPicPr>
            <a:picLocks noChangeAspect="1"/>
          </p:cNvPicPr>
          <p:nvPr/>
        </p:nvPicPr>
        <p:blipFill>
          <a:blip r:embed="rId3"/>
          <a:stretch>
            <a:fillRect/>
          </a:stretch>
        </p:blipFill>
        <p:spPr>
          <a:xfrm>
            <a:off x="1969623" y="433536"/>
            <a:ext cx="8252754" cy="5743145"/>
          </a:xfrm>
          <a:prstGeom prst="rect">
            <a:avLst/>
          </a:prstGeom>
        </p:spPr>
      </p:pic>
      <p:pic>
        <p:nvPicPr>
          <p:cNvPr id="6" name="图片 5">
            <a:extLst>
              <a:ext uri="{FF2B5EF4-FFF2-40B4-BE49-F238E27FC236}">
                <a16:creationId xmlns:a16="http://schemas.microsoft.com/office/drawing/2014/main" id="{B4396DBE-5C7A-4E36-BBD8-2980160BDEAC}"/>
              </a:ext>
            </a:extLst>
          </p:cNvPr>
          <p:cNvPicPr>
            <a:picLocks noChangeAspect="1"/>
          </p:cNvPicPr>
          <p:nvPr/>
        </p:nvPicPr>
        <p:blipFill>
          <a:blip r:embed="rId4"/>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14717252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F4BF15BE-60B4-4B2F-8CC7-6F4436E87CC0}"/>
              </a:ext>
            </a:extLst>
          </p:cNvPr>
          <p:cNvPicPr>
            <a:picLocks noChangeAspect="1"/>
          </p:cNvPicPr>
          <p:nvPr/>
        </p:nvPicPr>
        <p:blipFill>
          <a:blip r:embed="rId2"/>
          <a:stretch>
            <a:fillRect/>
          </a:stretch>
        </p:blipFill>
        <p:spPr>
          <a:xfrm rot="16200000">
            <a:off x="-40697" y="3872220"/>
            <a:ext cx="3026478" cy="2945081"/>
          </a:xfrm>
          <a:prstGeom prst="rect">
            <a:avLst/>
          </a:prstGeom>
        </p:spPr>
      </p:pic>
      <p:sp>
        <p:nvSpPr>
          <p:cNvPr id="2" name="标题 1">
            <a:extLst>
              <a:ext uri="{FF2B5EF4-FFF2-40B4-BE49-F238E27FC236}">
                <a16:creationId xmlns:a16="http://schemas.microsoft.com/office/drawing/2014/main" id="{B6968DE9-EFCE-49B0-BAC3-73CD2DEC7990}"/>
              </a:ext>
            </a:extLst>
          </p:cNvPr>
          <p:cNvSpPr>
            <a:spLocks noGrp="1"/>
          </p:cNvSpPr>
          <p:nvPr>
            <p:ph type="title"/>
          </p:nvPr>
        </p:nvSpPr>
        <p:spPr/>
        <p:txBody>
          <a:bodyPr/>
          <a:lstStyle/>
          <a:p>
            <a:r>
              <a:rPr lang="zh-CN" altLang="en-US" dirty="0"/>
              <a:t>项目总结</a:t>
            </a:r>
          </a:p>
        </p:txBody>
      </p:sp>
      <p:sp>
        <p:nvSpPr>
          <p:cNvPr id="3" name="内容占位符 2">
            <a:extLst>
              <a:ext uri="{FF2B5EF4-FFF2-40B4-BE49-F238E27FC236}">
                <a16:creationId xmlns:a16="http://schemas.microsoft.com/office/drawing/2014/main" id="{0AD6DE59-188E-4486-B0AE-06BE2B97B840}"/>
              </a:ext>
            </a:extLst>
          </p:cNvPr>
          <p:cNvSpPr>
            <a:spLocks noGrp="1"/>
          </p:cNvSpPr>
          <p:nvPr>
            <p:ph idx="1"/>
          </p:nvPr>
        </p:nvSpPr>
        <p:spPr>
          <a:xfrm>
            <a:off x="966216" y="2785745"/>
            <a:ext cx="10515600" cy="4351338"/>
          </a:xfrm>
        </p:spPr>
        <p:txBody>
          <a:bodyPr/>
          <a:lstStyle/>
          <a:p>
            <a:pPr marL="0" indent="0">
              <a:buNone/>
            </a:pPr>
            <a:r>
              <a:rPr lang="en-US" altLang="zh-CN" kern="100" dirty="0">
                <a:solidFill>
                  <a:schemeClr val="tx2">
                    <a:lumMod val="75000"/>
                  </a:schemeClr>
                </a:solidFill>
                <a:effectLst/>
                <a:latin typeface="黑体" panose="02010609060101010101" pitchFamily="49" charset="-122"/>
                <a:ea typeface="黑体" panose="02010609060101010101" pitchFamily="49" charset="-122"/>
                <a:cs typeface="Times New Roman" panose="02020603050405020304" pitchFamily="18" charset="0"/>
              </a:rPr>
              <a:t>	</a:t>
            </a:r>
            <a:r>
              <a:rPr lang="zh-CN" altLang="zh-CN"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本表白墙项目历时一个</a:t>
            </a:r>
            <a:r>
              <a:rPr lang="zh-CN" altLang="en-US"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学期</a:t>
            </a:r>
            <a:r>
              <a:rPr lang="zh-CN" altLang="zh-CN"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a:t>
            </a:r>
            <a:r>
              <a:rPr lang="zh-CN" altLang="en-US"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代码实现</a:t>
            </a:r>
            <a:r>
              <a:rPr lang="zh-CN" altLang="zh-CN"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由王义博同学负责登录注册模块和个人中心，郑航舰同学负责用户模块，吴联想同学负责管理员模块。虽然最终做出的结果没有尽善尽美，但是我们小组也尽了我们自己的全力，同时也学到了很多东西，例如</a:t>
            </a:r>
            <a:r>
              <a:rPr lang="en-US" altLang="zh-CN" sz="2400" kern="100" dirty="0" err="1">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vue</a:t>
            </a:r>
            <a:r>
              <a:rPr lang="zh-CN" altLang="en-US"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和</a:t>
            </a:r>
            <a:r>
              <a:rPr lang="en-US" altLang="zh-CN" sz="2400" kern="100" dirty="0" err="1">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springboot</a:t>
            </a:r>
            <a:r>
              <a:rPr lang="zh-CN" altLang="en-US"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的前后端联调问题，多表连接的问题，项目部署中邮箱发送的问题</a:t>
            </a:r>
            <a:r>
              <a:rPr lang="en-US" altLang="zh-CN"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a:t>
            </a:r>
            <a:r>
              <a:rPr lang="zh-CN" altLang="en-US"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我们</a:t>
            </a:r>
            <a:r>
              <a:rPr lang="zh-CN" altLang="zh-CN"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从头到尾经历了一遍软件的开发，在软件开发的过程中也学到了</a:t>
            </a:r>
            <a:r>
              <a:rPr lang="en-US" altLang="zh-CN" sz="2400" kern="100" dirty="0" err="1">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Springboot</a:t>
            </a:r>
            <a:r>
              <a:rPr lang="zh-CN" altLang="zh-CN"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和</a:t>
            </a:r>
            <a:r>
              <a:rPr lang="en-US" altLang="zh-CN"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Vue</a:t>
            </a:r>
            <a:r>
              <a:rPr lang="zh-CN" altLang="zh-CN"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rPr>
              <a:t>的相关知识，收获还是很多的。</a:t>
            </a:r>
            <a:endParaRPr lang="en-US" altLang="zh-CN" sz="2400" kern="100" dirty="0">
              <a:solidFill>
                <a:schemeClr val="tx2">
                  <a:lumMod val="75000"/>
                </a:schemeClr>
              </a:solidFill>
              <a:effectLst/>
              <a:latin typeface="宋体" panose="02010600030101010101" pitchFamily="2" charset="-122"/>
              <a:ea typeface="宋体" panose="02010600030101010101" pitchFamily="2" charset="-122"/>
              <a:cs typeface="Times New Roman" panose="02020603050405020304" pitchFamily="18" charset="0"/>
            </a:endParaRPr>
          </a:p>
          <a:p>
            <a:pPr marL="0" indent="0">
              <a:buNone/>
            </a:pPr>
            <a:r>
              <a:rPr lang="en-US" altLang="zh-CN" sz="2400" kern="100" dirty="0">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	</a:t>
            </a:r>
            <a:r>
              <a:rPr lang="zh-CN" altLang="en-US" sz="2400" kern="100" dirty="0">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在实现项目的过程中学到的东西（碰到的坑）：</a:t>
            </a:r>
            <a:r>
              <a:rPr lang="en-US" altLang="zh-CN" sz="2400" kern="100" dirty="0" err="1">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vue</a:t>
            </a:r>
            <a:r>
              <a:rPr lang="zh-CN" altLang="en-US" sz="2400" kern="100" dirty="0">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和</a:t>
            </a:r>
            <a:r>
              <a:rPr lang="en-US" altLang="zh-CN" sz="2400" kern="100" dirty="0" err="1">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springboot</a:t>
            </a:r>
            <a:r>
              <a:rPr lang="zh-CN" altLang="en-US" sz="2400" kern="100" dirty="0">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的框架搭建、</a:t>
            </a:r>
            <a:r>
              <a:rPr lang="en-US" altLang="zh-CN" sz="2400" kern="100" dirty="0" err="1">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vue</a:t>
            </a:r>
            <a:r>
              <a:rPr lang="zh-CN" altLang="en-US" sz="2400" kern="100" dirty="0">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和</a:t>
            </a:r>
            <a:r>
              <a:rPr lang="en-US" altLang="zh-CN" sz="2400" kern="100" dirty="0" err="1">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springboot</a:t>
            </a:r>
            <a:r>
              <a:rPr lang="zh-CN" altLang="en-US" sz="2400" kern="100" dirty="0">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的前后端联调、</a:t>
            </a:r>
            <a:r>
              <a:rPr lang="en-US" altLang="zh-CN" sz="2400" kern="100" dirty="0" err="1">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elementui</a:t>
            </a:r>
            <a:r>
              <a:rPr lang="zh-CN" altLang="en-US" sz="2400" kern="100" dirty="0">
                <a:solidFill>
                  <a:schemeClr val="tx2">
                    <a:lumMod val="75000"/>
                  </a:schemeClr>
                </a:solidFill>
                <a:latin typeface="宋体" panose="02010600030101010101" pitchFamily="2" charset="-122"/>
                <a:ea typeface="宋体" panose="02010600030101010101" pitchFamily="2" charset="-122"/>
                <a:cs typeface="Times New Roman" panose="02020603050405020304" pitchFamily="18" charset="0"/>
              </a:rPr>
              <a:t>组件和其它组件的使用、前后端分离项目的部署、云服务器的购买和环境配置等等。</a:t>
            </a:r>
            <a:endParaRPr lang="zh-CN" altLang="en-US" dirty="0">
              <a:latin typeface="宋体" panose="02010600030101010101" pitchFamily="2" charset="-122"/>
              <a:ea typeface="宋体" panose="02010600030101010101" pitchFamily="2" charset="-122"/>
            </a:endParaRPr>
          </a:p>
        </p:txBody>
      </p:sp>
      <p:pic>
        <p:nvPicPr>
          <p:cNvPr id="4" name="图片 3">
            <a:extLst>
              <a:ext uri="{FF2B5EF4-FFF2-40B4-BE49-F238E27FC236}">
                <a16:creationId xmlns:a16="http://schemas.microsoft.com/office/drawing/2014/main" id="{1B02079D-3FB0-48AE-9EC8-2DEB6D1324DD}"/>
              </a:ext>
            </a:extLst>
          </p:cNvPr>
          <p:cNvPicPr>
            <a:picLocks noChangeAspect="1"/>
          </p:cNvPicPr>
          <p:nvPr/>
        </p:nvPicPr>
        <p:blipFill rotWithShape="1">
          <a:blip r:embed="rId3"/>
          <a:srcRect l="20133" b="45801"/>
          <a:stretch/>
        </p:blipFill>
        <p:spPr>
          <a:xfrm>
            <a:off x="8146473" y="0"/>
            <a:ext cx="4045527" cy="3716977"/>
          </a:xfrm>
          <a:prstGeom prst="rect">
            <a:avLst/>
          </a:prstGeom>
        </p:spPr>
      </p:pic>
    </p:spTree>
    <p:extLst>
      <p:ext uri="{BB962C8B-B14F-4D97-AF65-F5344CB8AC3E}">
        <p14:creationId xmlns:p14="http://schemas.microsoft.com/office/powerpoint/2010/main" val="12961481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内容占位符 4">
            <a:extLst>
              <a:ext uri="{FF2B5EF4-FFF2-40B4-BE49-F238E27FC236}">
                <a16:creationId xmlns:a16="http://schemas.microsoft.com/office/drawing/2014/main" id="{9CAA9453-AD3E-4226-B56E-56B42E897D1B}"/>
              </a:ext>
            </a:extLst>
          </p:cNvPr>
          <p:cNvPicPr>
            <a:picLocks noGrp="1" noChangeAspect="1"/>
          </p:cNvPicPr>
          <p:nvPr>
            <p:ph idx="1"/>
          </p:nvPr>
        </p:nvPicPr>
        <p:blipFill>
          <a:blip r:embed="rId2"/>
          <a:stretch>
            <a:fillRect/>
          </a:stretch>
        </p:blipFill>
        <p:spPr>
          <a:xfrm>
            <a:off x="1882893" y="1103248"/>
            <a:ext cx="9244320" cy="5215255"/>
          </a:xfrm>
        </p:spPr>
      </p:pic>
      <p:sp>
        <p:nvSpPr>
          <p:cNvPr id="2" name="标题 1">
            <a:extLst>
              <a:ext uri="{FF2B5EF4-FFF2-40B4-BE49-F238E27FC236}">
                <a16:creationId xmlns:a16="http://schemas.microsoft.com/office/drawing/2014/main" id="{9D78B5BB-F991-4C0A-BC3F-AD065E4DB6E0}"/>
              </a:ext>
            </a:extLst>
          </p:cNvPr>
          <p:cNvSpPr>
            <a:spLocks noGrp="1"/>
          </p:cNvSpPr>
          <p:nvPr>
            <p:ph type="title"/>
          </p:nvPr>
        </p:nvSpPr>
        <p:spPr/>
        <p:txBody>
          <a:bodyPr/>
          <a:lstStyle/>
          <a:p>
            <a:r>
              <a:rPr lang="zh-CN" altLang="en-US" dirty="0"/>
              <a:t>项目计划</a:t>
            </a:r>
          </a:p>
        </p:txBody>
      </p:sp>
    </p:spTree>
    <p:extLst>
      <p:ext uri="{BB962C8B-B14F-4D97-AF65-F5344CB8AC3E}">
        <p14:creationId xmlns:p14="http://schemas.microsoft.com/office/powerpoint/2010/main" val="38586950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6DB44C-2F76-40AA-9F22-18807050D4ED}"/>
              </a:ext>
            </a:extLst>
          </p:cNvPr>
          <p:cNvSpPr>
            <a:spLocks noGrp="1"/>
          </p:cNvSpPr>
          <p:nvPr>
            <p:ph type="title"/>
          </p:nvPr>
        </p:nvSpPr>
        <p:spPr/>
        <p:txBody>
          <a:bodyPr/>
          <a:lstStyle/>
          <a:p>
            <a:r>
              <a:rPr lang="zh-CN" altLang="en-US" dirty="0"/>
              <a:t>成员评价</a:t>
            </a:r>
          </a:p>
        </p:txBody>
      </p:sp>
      <p:sp>
        <p:nvSpPr>
          <p:cNvPr id="3" name="内容占位符 2">
            <a:extLst>
              <a:ext uri="{FF2B5EF4-FFF2-40B4-BE49-F238E27FC236}">
                <a16:creationId xmlns:a16="http://schemas.microsoft.com/office/drawing/2014/main" id="{C668BD16-65E6-4F8F-BBA6-2C59C4D85770}"/>
              </a:ext>
            </a:extLst>
          </p:cNvPr>
          <p:cNvSpPr>
            <a:spLocks noGrp="1"/>
          </p:cNvSpPr>
          <p:nvPr>
            <p:ph idx="1"/>
          </p:nvPr>
        </p:nvSpPr>
        <p:spPr/>
        <p:txBody>
          <a:bodyPr>
            <a:normAutofit lnSpcReduction="10000"/>
          </a:bodyPr>
          <a:lstStyle/>
          <a:p>
            <a:r>
              <a:rPr lang="zh-CN" altLang="en-US" dirty="0"/>
              <a:t>吴联想：</a:t>
            </a:r>
            <a:r>
              <a:rPr lang="en-US" altLang="zh-CN" dirty="0"/>
              <a:t>G11</a:t>
            </a:r>
            <a:r>
              <a:rPr lang="zh-CN" altLang="en-US" dirty="0"/>
              <a:t>小组组长，在代码实现中负责管理员模块的实现，同时负责项目部署和每次小组会议记录和整理，在需求分析中负责登录注册模块，在测试中负责用户模块</a:t>
            </a:r>
            <a:r>
              <a:rPr lang="en-US" altLang="zh-CN" dirty="0"/>
              <a:t>	86</a:t>
            </a:r>
            <a:r>
              <a:rPr lang="zh-CN" altLang="en-US" dirty="0"/>
              <a:t>分</a:t>
            </a:r>
            <a:endParaRPr lang="en-US" altLang="zh-CN" dirty="0"/>
          </a:p>
          <a:p>
            <a:r>
              <a:rPr lang="zh-CN" altLang="en-US" dirty="0"/>
              <a:t>王义博：在项目中负责实现登录注册以及个人中心的前后端代码实现，管理员模块的测试，在需求分析和详细设计时主要负责作图和用户模块的伪代码，同时还负责</a:t>
            </a:r>
            <a:r>
              <a:rPr lang="en-US" altLang="zh-CN" dirty="0"/>
              <a:t>G11</a:t>
            </a:r>
            <a:r>
              <a:rPr lang="zh-CN" altLang="en-US" dirty="0"/>
              <a:t>小组的</a:t>
            </a:r>
            <a:r>
              <a:rPr lang="en-US" altLang="zh-CN" dirty="0"/>
              <a:t>PPT</a:t>
            </a:r>
            <a:r>
              <a:rPr lang="zh-CN" altLang="en-US" dirty="0"/>
              <a:t>制作工作。</a:t>
            </a:r>
            <a:r>
              <a:rPr lang="en-US" altLang="zh-CN" dirty="0"/>
              <a:t>83</a:t>
            </a:r>
            <a:r>
              <a:rPr lang="zh-CN" altLang="en-US" dirty="0"/>
              <a:t>分</a:t>
            </a:r>
            <a:endParaRPr lang="en-US" altLang="zh-CN" dirty="0"/>
          </a:p>
          <a:p>
            <a:r>
              <a:rPr lang="zh-CN" altLang="en-US" dirty="0"/>
              <a:t>郑航舰：在项目中负责实现管理员模块的详细设计（伪代码），除了个人中心，登录、注册模块的非管理员部分的前、后端代码实现，个人中心，登录、注册模块的测试、系统测试；项目计划（</a:t>
            </a:r>
            <a:r>
              <a:rPr lang="en-US" altLang="zh-CN" dirty="0" err="1"/>
              <a:t>MicrosoftProject</a:t>
            </a:r>
            <a:r>
              <a:rPr lang="zh-CN" altLang="en-US" dirty="0"/>
              <a:t>）的使用；大小文档的修订。</a:t>
            </a:r>
            <a:r>
              <a:rPr lang="en-US" altLang="zh-CN" dirty="0"/>
              <a:t>	84</a:t>
            </a:r>
            <a:r>
              <a:rPr lang="zh-CN" altLang="en-US" dirty="0"/>
              <a:t>分</a:t>
            </a:r>
            <a:endParaRPr lang="en-US" altLang="zh-CN" dirty="0"/>
          </a:p>
          <a:p>
            <a:endParaRPr lang="zh-CN" altLang="en-US" dirty="0"/>
          </a:p>
        </p:txBody>
      </p:sp>
      <p:pic>
        <p:nvPicPr>
          <p:cNvPr id="4" name="图片 3">
            <a:extLst>
              <a:ext uri="{FF2B5EF4-FFF2-40B4-BE49-F238E27FC236}">
                <a16:creationId xmlns:a16="http://schemas.microsoft.com/office/drawing/2014/main" id="{50E0724C-20A3-43E1-B7F9-4DCF757384EC}"/>
              </a:ext>
            </a:extLst>
          </p:cNvPr>
          <p:cNvPicPr>
            <a:picLocks noChangeAspect="1"/>
          </p:cNvPicPr>
          <p:nvPr/>
        </p:nvPicPr>
        <p:blipFill rotWithShape="1">
          <a:blip r:embed="rId2"/>
          <a:srcRect l="20133" b="45801"/>
          <a:stretch/>
        </p:blipFill>
        <p:spPr>
          <a:xfrm>
            <a:off x="8146473" y="0"/>
            <a:ext cx="4045527" cy="3716977"/>
          </a:xfrm>
          <a:prstGeom prst="rect">
            <a:avLst/>
          </a:prstGeom>
        </p:spPr>
      </p:pic>
      <p:pic>
        <p:nvPicPr>
          <p:cNvPr id="5" name="图片 4">
            <a:extLst>
              <a:ext uri="{FF2B5EF4-FFF2-40B4-BE49-F238E27FC236}">
                <a16:creationId xmlns:a16="http://schemas.microsoft.com/office/drawing/2014/main" id="{60F432DC-8C6A-4FC2-BDF3-2B8FCCB181FD}"/>
              </a:ext>
            </a:extLst>
          </p:cNvPr>
          <p:cNvPicPr>
            <a:picLocks noChangeAspect="1"/>
          </p:cNvPicPr>
          <p:nvPr/>
        </p:nvPicPr>
        <p:blipFill>
          <a:blip r:embed="rId3"/>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196307500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0D6565-9F47-46A1-BE05-816153053617}"/>
              </a:ext>
            </a:extLst>
          </p:cNvPr>
          <p:cNvSpPr>
            <a:spLocks noGrp="1"/>
          </p:cNvSpPr>
          <p:nvPr>
            <p:ph type="title"/>
          </p:nvPr>
        </p:nvSpPr>
        <p:spPr/>
        <p:txBody>
          <a:bodyPr>
            <a:normAutofit/>
          </a:bodyPr>
          <a:lstStyle/>
          <a:p>
            <a:r>
              <a:rPr lang="zh-CN" altLang="en-US" sz="3200" dirty="0"/>
              <a:t>个人总结</a:t>
            </a:r>
            <a:r>
              <a:rPr lang="en-US" altLang="zh-CN" sz="3200" dirty="0"/>
              <a:t>-</a:t>
            </a:r>
            <a:r>
              <a:rPr lang="zh-CN" altLang="en-US" sz="3200" dirty="0"/>
              <a:t>吴联想</a:t>
            </a:r>
          </a:p>
        </p:txBody>
      </p:sp>
      <p:sp>
        <p:nvSpPr>
          <p:cNvPr id="3" name="内容占位符 2">
            <a:extLst>
              <a:ext uri="{FF2B5EF4-FFF2-40B4-BE49-F238E27FC236}">
                <a16:creationId xmlns:a16="http://schemas.microsoft.com/office/drawing/2014/main" id="{43FA08C8-5F8F-486E-814A-0ECE893C7931}"/>
              </a:ext>
            </a:extLst>
          </p:cNvPr>
          <p:cNvSpPr>
            <a:spLocks noGrp="1"/>
          </p:cNvSpPr>
          <p:nvPr>
            <p:ph idx="1"/>
          </p:nvPr>
        </p:nvSpPr>
        <p:spPr>
          <a:xfrm>
            <a:off x="658905" y="2139390"/>
            <a:ext cx="11138647" cy="4028328"/>
          </a:xfrm>
        </p:spPr>
        <p:txBody>
          <a:bodyPr>
            <a:normAutofit/>
          </a:bodyPr>
          <a:lstStyle/>
          <a:p>
            <a:pPr marL="0" indent="0">
              <a:buNone/>
            </a:pPr>
            <a:r>
              <a:rPr lang="en-US" altLang="zh-CN" sz="2000" kern="100" dirty="0">
                <a:latin typeface="+mj-ea"/>
                <a:ea typeface="+mj-ea"/>
                <a:cs typeface="Times New Roman" panose="02020603050405020304" pitchFamily="18" charset="0"/>
              </a:rPr>
              <a:t>    </a:t>
            </a:r>
            <a:r>
              <a:rPr lang="zh-CN" altLang="zh-CN" sz="2000" kern="100" dirty="0">
                <a:effectLst/>
                <a:latin typeface="+mj-ea"/>
                <a:ea typeface="+mj-ea"/>
                <a:cs typeface="Times New Roman" panose="02020603050405020304" pitchFamily="18" charset="0"/>
              </a:rPr>
              <a:t>这是我第一次按照软件工程的流程来进行整个项目。在开发项目之前，我一直认为开发软件的最重要环节是具体的代码编写部分，但是当代码部分基本完成后再回头看整个项目的开发流程，我意识到很多很重要的环节如果前面没做好的话就会走很多的弯路。例如在设计数据库的过程中没有考虑到添加“点赞表”、“举报表”，导致在代码开发的末尾阶段出现了可以重复点赞、举报的</a:t>
            </a:r>
            <a:r>
              <a:rPr lang="en-US" altLang="zh-CN" sz="2000" kern="100" dirty="0">
                <a:effectLst/>
                <a:latin typeface="+mj-ea"/>
                <a:ea typeface="+mj-ea"/>
                <a:cs typeface="Times New Roman" panose="02020603050405020304" pitchFamily="18" charset="0"/>
              </a:rPr>
              <a:t>bug</a:t>
            </a:r>
            <a:r>
              <a:rPr lang="zh-CN" altLang="zh-CN" sz="2000" kern="100" dirty="0">
                <a:effectLst/>
                <a:latin typeface="+mj-ea"/>
                <a:ea typeface="+mj-ea"/>
                <a:cs typeface="Times New Roman" panose="02020603050405020304" pitchFamily="18" charset="0"/>
              </a:rPr>
              <a:t>。在编码的过程中也遇到了许多的困难：因为采用了我们之前没有学过的</a:t>
            </a:r>
            <a:r>
              <a:rPr lang="en-US" altLang="zh-CN" sz="2000" kern="100" dirty="0" err="1">
                <a:effectLst/>
                <a:latin typeface="+mj-ea"/>
                <a:ea typeface="+mj-ea"/>
                <a:cs typeface="Times New Roman" panose="02020603050405020304" pitchFamily="18" charset="0"/>
              </a:rPr>
              <a:t>vue+springboot</a:t>
            </a:r>
            <a:r>
              <a:rPr lang="zh-CN" altLang="zh-CN" sz="2000" kern="100" dirty="0">
                <a:effectLst/>
                <a:latin typeface="+mj-ea"/>
                <a:ea typeface="+mj-ea"/>
                <a:cs typeface="Times New Roman" panose="02020603050405020304" pitchFamily="18" charset="0"/>
              </a:rPr>
              <a:t>的前后端分离框架来开发软件，我们在开发初期投入了大量的学习成本在前后端联调中，一定程度上拖慢了项目的进度；在项目部署到阿里云服务器上时发现阿里云禁用</a:t>
            </a:r>
            <a:r>
              <a:rPr lang="en-US" altLang="zh-CN" sz="2000" kern="100" dirty="0">
                <a:effectLst/>
                <a:latin typeface="+mj-ea"/>
                <a:ea typeface="+mj-ea"/>
                <a:cs typeface="Times New Roman" panose="02020603050405020304" pitchFamily="18" charset="0"/>
              </a:rPr>
              <a:t>80</a:t>
            </a:r>
            <a:r>
              <a:rPr lang="zh-CN" altLang="zh-CN" sz="2000" kern="100" dirty="0">
                <a:effectLst/>
                <a:latin typeface="+mj-ea"/>
                <a:ea typeface="+mj-ea"/>
                <a:cs typeface="Times New Roman" panose="02020603050405020304" pitchFamily="18" charset="0"/>
              </a:rPr>
              <a:t>端口从而导致邮件发不出去等等困难。在解决这些困难的过程中，我不仅得到了相关的知识，还加强了自己的学习能力。同时我还要感谢我的组员，我们分工明确，有困难的时候在会议上提出然后一起想办法解决，虽然磕磕绊绊，但最后好歹趟过了一个一个坑最后做出了一个成品，团队合作对于项目的进展有非常大的帮助。</a:t>
            </a:r>
          </a:p>
          <a:p>
            <a:endParaRPr lang="zh-CN" altLang="en-US" dirty="0"/>
          </a:p>
        </p:txBody>
      </p:sp>
      <p:pic>
        <p:nvPicPr>
          <p:cNvPr id="4" name="图片 3">
            <a:extLst>
              <a:ext uri="{FF2B5EF4-FFF2-40B4-BE49-F238E27FC236}">
                <a16:creationId xmlns:a16="http://schemas.microsoft.com/office/drawing/2014/main" id="{953E3DFE-CA2A-4AA2-AB1E-F88707C744CA}"/>
              </a:ext>
            </a:extLst>
          </p:cNvPr>
          <p:cNvPicPr>
            <a:picLocks noChangeAspect="1"/>
          </p:cNvPicPr>
          <p:nvPr/>
        </p:nvPicPr>
        <p:blipFill rotWithShape="1">
          <a:blip r:embed="rId2"/>
          <a:srcRect l="20133" b="45801"/>
          <a:stretch/>
        </p:blipFill>
        <p:spPr>
          <a:xfrm>
            <a:off x="8146473" y="0"/>
            <a:ext cx="4045527" cy="3716977"/>
          </a:xfrm>
          <a:prstGeom prst="rect">
            <a:avLst/>
          </a:prstGeom>
        </p:spPr>
      </p:pic>
      <p:pic>
        <p:nvPicPr>
          <p:cNvPr id="5" name="图片 4">
            <a:extLst>
              <a:ext uri="{FF2B5EF4-FFF2-40B4-BE49-F238E27FC236}">
                <a16:creationId xmlns:a16="http://schemas.microsoft.com/office/drawing/2014/main" id="{71ADAEC6-7234-47CC-9454-9D873BD264F1}"/>
              </a:ext>
            </a:extLst>
          </p:cNvPr>
          <p:cNvPicPr>
            <a:picLocks noChangeAspect="1"/>
          </p:cNvPicPr>
          <p:nvPr/>
        </p:nvPicPr>
        <p:blipFill>
          <a:blip r:embed="rId3"/>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413049773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0D6565-9F47-46A1-BE05-816153053617}"/>
              </a:ext>
            </a:extLst>
          </p:cNvPr>
          <p:cNvSpPr>
            <a:spLocks noGrp="1"/>
          </p:cNvSpPr>
          <p:nvPr>
            <p:ph type="title"/>
          </p:nvPr>
        </p:nvSpPr>
        <p:spPr/>
        <p:txBody>
          <a:bodyPr>
            <a:normAutofit/>
          </a:bodyPr>
          <a:lstStyle/>
          <a:p>
            <a:r>
              <a:rPr lang="zh-CN" altLang="en-US" sz="3200" dirty="0"/>
              <a:t>个人总结</a:t>
            </a:r>
            <a:r>
              <a:rPr lang="en-US" altLang="zh-CN" sz="3200" dirty="0"/>
              <a:t>-</a:t>
            </a:r>
            <a:r>
              <a:rPr lang="zh-CN" altLang="en-US" sz="3200" dirty="0"/>
              <a:t>王义博</a:t>
            </a:r>
          </a:p>
        </p:txBody>
      </p:sp>
      <p:sp>
        <p:nvSpPr>
          <p:cNvPr id="3" name="内容占位符 2">
            <a:extLst>
              <a:ext uri="{FF2B5EF4-FFF2-40B4-BE49-F238E27FC236}">
                <a16:creationId xmlns:a16="http://schemas.microsoft.com/office/drawing/2014/main" id="{43FA08C8-5F8F-486E-814A-0ECE893C7931}"/>
              </a:ext>
            </a:extLst>
          </p:cNvPr>
          <p:cNvSpPr>
            <a:spLocks noGrp="1"/>
          </p:cNvSpPr>
          <p:nvPr>
            <p:ph idx="1"/>
          </p:nvPr>
        </p:nvSpPr>
        <p:spPr>
          <a:xfrm>
            <a:off x="658905" y="2139390"/>
            <a:ext cx="11138647" cy="4028328"/>
          </a:xfrm>
        </p:spPr>
        <p:txBody>
          <a:bodyPr>
            <a:normAutofit/>
          </a:bodyPr>
          <a:lstStyle/>
          <a:p>
            <a:pPr marL="0" indent="0">
              <a:buNone/>
            </a:pPr>
            <a:r>
              <a:rPr lang="zh-CN" altLang="en-US" sz="2000" kern="100" dirty="0">
                <a:latin typeface="+mj-ea"/>
                <a:ea typeface="+mj-ea"/>
                <a:cs typeface="Times New Roman" panose="02020603050405020304" pitchFamily="18" charset="0"/>
              </a:rPr>
              <a:t>    在软件工程这门课开始之前，我对于如何完成一个项目完全没有概念，写的东西都只是一个个代码片段，是为了完成题目而写的。而软件工程这门课，让我完整地参与了一个项目，在这个过程中，我知道了做产品需要花费那么多的精力在代码以外的地方，写程序会遇到那么多问题，还要将以前不同的课程联系到一起。   </a:t>
            </a:r>
            <a:r>
              <a:rPr lang="en-US" altLang="zh-CN" sz="2000" kern="100" dirty="0">
                <a:latin typeface="+mj-ea"/>
                <a:ea typeface="+mj-ea"/>
                <a:cs typeface="Times New Roman" panose="02020603050405020304" pitchFamily="18" charset="0"/>
              </a:rPr>
              <a:t>  </a:t>
            </a:r>
            <a:r>
              <a:rPr lang="zh-CN" altLang="en-US" sz="2000" kern="100" dirty="0">
                <a:latin typeface="+mj-ea"/>
                <a:ea typeface="+mj-ea"/>
                <a:cs typeface="Times New Roman" panose="02020603050405020304" pitchFamily="18" charset="0"/>
              </a:rPr>
              <a:t>在实现代码阶段，经历了许许多多的问题，最让我印象深刻的是一个小小的名字困扰了我三天，原因是我在起名字的时候没有遵循代码规范，等程序越来越多的时候，就产生了问题，将两个属性混淆了，程序一直报错，这让我意识到了代码规范文档的重要性。还有一个心态问题一直存在，在找</a:t>
            </a:r>
            <a:r>
              <a:rPr lang="en-US" altLang="zh-CN" sz="2000" kern="100" dirty="0">
                <a:latin typeface="+mj-ea"/>
                <a:ea typeface="+mj-ea"/>
                <a:cs typeface="Times New Roman" panose="02020603050405020304" pitchFamily="18" charset="0"/>
              </a:rPr>
              <a:t>bug</a:t>
            </a:r>
            <a:r>
              <a:rPr lang="zh-CN" altLang="en-US" sz="2000" kern="100" dirty="0">
                <a:latin typeface="+mj-ea"/>
                <a:ea typeface="+mj-ea"/>
                <a:cs typeface="Times New Roman" panose="02020603050405020304" pitchFamily="18" charset="0"/>
              </a:rPr>
              <a:t>的过程中会越来越烦躁，造成了一心为了解决问题而忽视了文档、注释和规范，给自己还有队友造成困扰。虽然过程很痛苦，项目到现在还有很多</a:t>
            </a:r>
            <a:r>
              <a:rPr lang="en-US" altLang="zh-CN" sz="2000" kern="100" dirty="0">
                <a:latin typeface="+mj-ea"/>
                <a:ea typeface="+mj-ea"/>
                <a:cs typeface="Times New Roman" panose="02020603050405020304" pitchFamily="18" charset="0"/>
              </a:rPr>
              <a:t>bug</a:t>
            </a:r>
            <a:r>
              <a:rPr lang="zh-CN" altLang="en-US" sz="2000" kern="100" dirty="0">
                <a:latin typeface="+mj-ea"/>
                <a:ea typeface="+mj-ea"/>
                <a:cs typeface="Times New Roman" panose="02020603050405020304" pitchFamily="18" charset="0"/>
              </a:rPr>
              <a:t>，我们还是实现了表白墙网站的基本功能。这门课程对我意义重大</a:t>
            </a:r>
            <a:r>
              <a:rPr lang="zh-CN" altLang="en-US" sz="1800" kern="100" dirty="0">
                <a:latin typeface="+mj-ea"/>
                <a:ea typeface="+mj-ea"/>
                <a:cs typeface="Times New Roman" panose="02020603050405020304" pitchFamily="18" charset="0"/>
              </a:rPr>
              <a:t>。</a:t>
            </a:r>
            <a:endParaRPr lang="zh-CN" altLang="en-US" dirty="0"/>
          </a:p>
        </p:txBody>
      </p:sp>
      <p:pic>
        <p:nvPicPr>
          <p:cNvPr id="4" name="图片 3">
            <a:extLst>
              <a:ext uri="{FF2B5EF4-FFF2-40B4-BE49-F238E27FC236}">
                <a16:creationId xmlns:a16="http://schemas.microsoft.com/office/drawing/2014/main" id="{0380FF40-1A3C-419F-A0DA-37CAF614AC99}"/>
              </a:ext>
            </a:extLst>
          </p:cNvPr>
          <p:cNvPicPr>
            <a:picLocks noChangeAspect="1"/>
          </p:cNvPicPr>
          <p:nvPr/>
        </p:nvPicPr>
        <p:blipFill rotWithShape="1">
          <a:blip r:embed="rId2"/>
          <a:srcRect l="20133" b="45801"/>
          <a:stretch/>
        </p:blipFill>
        <p:spPr>
          <a:xfrm>
            <a:off x="8146473" y="0"/>
            <a:ext cx="4045527" cy="3716977"/>
          </a:xfrm>
          <a:prstGeom prst="rect">
            <a:avLst/>
          </a:prstGeom>
        </p:spPr>
      </p:pic>
      <p:pic>
        <p:nvPicPr>
          <p:cNvPr id="5" name="图片 4">
            <a:extLst>
              <a:ext uri="{FF2B5EF4-FFF2-40B4-BE49-F238E27FC236}">
                <a16:creationId xmlns:a16="http://schemas.microsoft.com/office/drawing/2014/main" id="{6711B462-D780-4C1A-870E-AB0ED19CAF18}"/>
              </a:ext>
            </a:extLst>
          </p:cNvPr>
          <p:cNvPicPr>
            <a:picLocks noChangeAspect="1"/>
          </p:cNvPicPr>
          <p:nvPr/>
        </p:nvPicPr>
        <p:blipFill>
          <a:blip r:embed="rId3"/>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368399382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0D6565-9F47-46A1-BE05-816153053617}"/>
              </a:ext>
            </a:extLst>
          </p:cNvPr>
          <p:cNvSpPr>
            <a:spLocks noGrp="1"/>
          </p:cNvSpPr>
          <p:nvPr>
            <p:ph type="title"/>
          </p:nvPr>
        </p:nvSpPr>
        <p:spPr/>
        <p:txBody>
          <a:bodyPr>
            <a:normAutofit/>
          </a:bodyPr>
          <a:lstStyle/>
          <a:p>
            <a:r>
              <a:rPr lang="zh-CN" altLang="en-US" sz="3200" dirty="0"/>
              <a:t>个人总结</a:t>
            </a:r>
            <a:r>
              <a:rPr lang="en-US" altLang="zh-CN" sz="3200" dirty="0"/>
              <a:t>-</a:t>
            </a:r>
            <a:r>
              <a:rPr lang="zh-CN" altLang="en-US" sz="3200" dirty="0"/>
              <a:t>郑航舰</a:t>
            </a:r>
          </a:p>
        </p:txBody>
      </p:sp>
      <p:sp>
        <p:nvSpPr>
          <p:cNvPr id="3" name="内容占位符 2">
            <a:extLst>
              <a:ext uri="{FF2B5EF4-FFF2-40B4-BE49-F238E27FC236}">
                <a16:creationId xmlns:a16="http://schemas.microsoft.com/office/drawing/2014/main" id="{43FA08C8-5F8F-486E-814A-0ECE893C7931}"/>
              </a:ext>
            </a:extLst>
          </p:cNvPr>
          <p:cNvSpPr>
            <a:spLocks noGrp="1"/>
          </p:cNvSpPr>
          <p:nvPr>
            <p:ph idx="1"/>
          </p:nvPr>
        </p:nvSpPr>
        <p:spPr>
          <a:xfrm>
            <a:off x="658905" y="2139390"/>
            <a:ext cx="11138647" cy="4028328"/>
          </a:xfrm>
        </p:spPr>
        <p:txBody>
          <a:bodyPr>
            <a:normAutofit/>
          </a:bodyPr>
          <a:lstStyle/>
          <a:p>
            <a:pPr marL="0" indent="0">
              <a:buNone/>
            </a:pPr>
            <a:r>
              <a:rPr lang="zh-CN" altLang="en-US" sz="2000" kern="100" dirty="0">
                <a:latin typeface="+mj-ea"/>
                <a:ea typeface="+mj-ea"/>
                <a:cs typeface="Times New Roman" panose="02020603050405020304" pitchFamily="18" charset="0"/>
              </a:rPr>
              <a:t>    经过一个学期课程的学习，我学习到了</a:t>
            </a:r>
            <a:r>
              <a:rPr lang="en-US" altLang="zh-CN" sz="2000" kern="100" dirty="0" err="1">
                <a:latin typeface="+mj-ea"/>
                <a:ea typeface="+mj-ea"/>
                <a:cs typeface="Times New Roman" panose="02020603050405020304" pitchFamily="18" charset="0"/>
              </a:rPr>
              <a:t>SpringBoot</a:t>
            </a:r>
            <a:r>
              <a:rPr lang="zh-CN" altLang="en-US" sz="2000" kern="100" dirty="0">
                <a:latin typeface="+mj-ea"/>
                <a:ea typeface="+mj-ea"/>
                <a:cs typeface="Times New Roman" panose="02020603050405020304" pitchFamily="18" charset="0"/>
              </a:rPr>
              <a:t>、</a:t>
            </a:r>
            <a:r>
              <a:rPr lang="en-US" altLang="zh-CN" sz="2000" kern="100" dirty="0">
                <a:latin typeface="+mj-ea"/>
                <a:ea typeface="+mj-ea"/>
                <a:cs typeface="Times New Roman" panose="02020603050405020304" pitchFamily="18" charset="0"/>
              </a:rPr>
              <a:t>Vue</a:t>
            </a:r>
            <a:r>
              <a:rPr lang="zh-CN" altLang="en-US" sz="2000" kern="100" dirty="0">
                <a:latin typeface="+mj-ea"/>
                <a:ea typeface="+mj-ea"/>
                <a:cs typeface="Times New Roman" panose="02020603050405020304" pitchFamily="18" charset="0"/>
              </a:rPr>
              <a:t>等有关方面的技术，学习了怎么按标准写文档，怎么用</a:t>
            </a:r>
            <a:r>
              <a:rPr lang="en-US" altLang="zh-CN" sz="2000" kern="100" dirty="0" err="1">
                <a:latin typeface="+mj-ea"/>
                <a:ea typeface="+mj-ea"/>
                <a:cs typeface="Times New Roman" panose="02020603050405020304" pitchFamily="18" charset="0"/>
              </a:rPr>
              <a:t>MicrosoftProject</a:t>
            </a:r>
            <a:r>
              <a:rPr lang="zh-CN" altLang="en-US" sz="2000" kern="100" dirty="0">
                <a:latin typeface="+mj-ea"/>
                <a:ea typeface="+mj-ea"/>
                <a:cs typeface="Times New Roman" panose="02020603050405020304" pitchFamily="18" charset="0"/>
              </a:rPr>
              <a:t>工具规划项目计划、生成图表。不过，这些都是技术层面的东西，对于我来说，最重要的，是学会了项目团队内成员之间的有效沟通。其一，使用</a:t>
            </a:r>
            <a:r>
              <a:rPr lang="en-US" altLang="zh-CN" sz="2000" kern="100" dirty="0">
                <a:latin typeface="+mj-ea"/>
                <a:ea typeface="+mj-ea"/>
                <a:cs typeface="Times New Roman" panose="02020603050405020304" pitchFamily="18" charset="0"/>
              </a:rPr>
              <a:t>Git</a:t>
            </a:r>
            <a:r>
              <a:rPr lang="zh-CN" altLang="en-US" sz="2000" kern="100" dirty="0">
                <a:latin typeface="+mj-ea"/>
                <a:ea typeface="+mj-ea"/>
                <a:cs typeface="Times New Roman" panose="02020603050405020304" pitchFamily="18" charset="0"/>
              </a:rPr>
              <a:t>。</a:t>
            </a:r>
            <a:r>
              <a:rPr lang="en-US" altLang="zh-CN" sz="2000" kern="100" dirty="0">
                <a:latin typeface="+mj-ea"/>
                <a:ea typeface="+mj-ea"/>
                <a:cs typeface="Times New Roman" panose="02020603050405020304" pitchFamily="18" charset="0"/>
              </a:rPr>
              <a:t>Git</a:t>
            </a:r>
            <a:r>
              <a:rPr lang="zh-CN" altLang="en-US" sz="2000" kern="100" dirty="0">
                <a:latin typeface="+mj-ea"/>
                <a:ea typeface="+mj-ea"/>
                <a:cs typeface="Times New Roman" panose="02020603050405020304" pitchFamily="18" charset="0"/>
              </a:rPr>
              <a:t>确实是很方便的工具，团队成员都注册了</a:t>
            </a:r>
            <a:r>
              <a:rPr lang="en-US" altLang="zh-CN" sz="2000" kern="100" dirty="0">
                <a:latin typeface="+mj-ea"/>
                <a:ea typeface="+mj-ea"/>
                <a:cs typeface="Times New Roman" panose="02020603050405020304" pitchFamily="18" charset="0"/>
              </a:rPr>
              <a:t>Git</a:t>
            </a:r>
            <a:r>
              <a:rPr lang="zh-CN" altLang="en-US" sz="2000" kern="100" dirty="0">
                <a:latin typeface="+mj-ea"/>
                <a:ea typeface="+mj-ea"/>
                <a:cs typeface="Times New Roman" panose="02020603050405020304" pitchFamily="18" charset="0"/>
              </a:rPr>
              <a:t>账号之后，这给我们的代码管理带来了极大的便利，每个人提交了什么、修改了什么，或者是什么代码冲突都可以方便地解决，不仅是代码，其他文件也是这样。其二，小组会议。不得不说，小组会议有效地推进了项目进度，它明确了项目团队成员之间的任务，每周例会更是能够起到质量管控的作用，同时也是项目成员之间沟通的重要渠道，有什么问题都可以在会议上提出。在以后的项目开发过程中，相信这两个习惯我会持续保持，这两个习惯也会是我这门课程的最大的收获。</a:t>
            </a:r>
            <a:endParaRPr lang="zh-CN" altLang="en-US" sz="3200" dirty="0"/>
          </a:p>
        </p:txBody>
      </p:sp>
      <p:pic>
        <p:nvPicPr>
          <p:cNvPr id="4" name="图片 3">
            <a:extLst>
              <a:ext uri="{FF2B5EF4-FFF2-40B4-BE49-F238E27FC236}">
                <a16:creationId xmlns:a16="http://schemas.microsoft.com/office/drawing/2014/main" id="{64DE799D-49C3-481F-B140-3B83A8987408}"/>
              </a:ext>
            </a:extLst>
          </p:cNvPr>
          <p:cNvPicPr>
            <a:picLocks noChangeAspect="1"/>
          </p:cNvPicPr>
          <p:nvPr/>
        </p:nvPicPr>
        <p:blipFill rotWithShape="1">
          <a:blip r:embed="rId2"/>
          <a:srcRect l="20133" b="45801"/>
          <a:stretch/>
        </p:blipFill>
        <p:spPr>
          <a:xfrm>
            <a:off x="8146473" y="0"/>
            <a:ext cx="4045527" cy="3716977"/>
          </a:xfrm>
          <a:prstGeom prst="rect">
            <a:avLst/>
          </a:prstGeom>
        </p:spPr>
      </p:pic>
      <p:pic>
        <p:nvPicPr>
          <p:cNvPr id="5" name="图片 4">
            <a:extLst>
              <a:ext uri="{FF2B5EF4-FFF2-40B4-BE49-F238E27FC236}">
                <a16:creationId xmlns:a16="http://schemas.microsoft.com/office/drawing/2014/main" id="{47D828E6-F598-45FC-96A7-F2AC1CFA5AEF}"/>
              </a:ext>
            </a:extLst>
          </p:cNvPr>
          <p:cNvPicPr>
            <a:picLocks noChangeAspect="1"/>
          </p:cNvPicPr>
          <p:nvPr/>
        </p:nvPicPr>
        <p:blipFill>
          <a:blip r:embed="rId3"/>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220463732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74D8A32E-70E5-4CDF-AC17-7F3C3518AC50}"/>
              </a:ext>
            </a:extLst>
          </p:cNvPr>
          <p:cNvPicPr>
            <a:picLocks noChangeAspect="1"/>
          </p:cNvPicPr>
          <p:nvPr/>
        </p:nvPicPr>
        <p:blipFill>
          <a:blip r:embed="rId2"/>
          <a:stretch>
            <a:fillRect/>
          </a:stretch>
        </p:blipFill>
        <p:spPr>
          <a:xfrm rot="16200000">
            <a:off x="-40697" y="3872220"/>
            <a:ext cx="3026478" cy="2945081"/>
          </a:xfrm>
          <a:prstGeom prst="rect">
            <a:avLst/>
          </a:prstGeom>
        </p:spPr>
      </p:pic>
      <p:sp>
        <p:nvSpPr>
          <p:cNvPr id="5" name="文本框 4"/>
          <p:cNvSpPr txBox="1"/>
          <p:nvPr/>
        </p:nvSpPr>
        <p:spPr>
          <a:xfrm>
            <a:off x="146439" y="91347"/>
            <a:ext cx="2246128" cy="70788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000" b="1" i="0" u="none" strike="noStrike" kern="1200" cap="none" spc="0" normalizeH="0" baseline="0" noProof="0" dirty="0">
                <a:ln>
                  <a:noFill/>
                </a:ln>
                <a:solidFill>
                  <a:prstClr val="black">
                    <a:lumMod val="50000"/>
                    <a:lumOff val="50000"/>
                  </a:prstClr>
                </a:solidFill>
                <a:effectLst/>
                <a:uLnTx/>
                <a:uFillTx/>
                <a:latin typeface="幼圆" panose="02010509060101010101" pitchFamily="49" charset="-122"/>
                <a:ea typeface="幼圆" panose="02010509060101010101" pitchFamily="49" charset="-122"/>
                <a:cs typeface="+mn-cs"/>
              </a:rPr>
              <a:t>参考资料</a:t>
            </a:r>
          </a:p>
        </p:txBody>
      </p:sp>
      <p:sp>
        <p:nvSpPr>
          <p:cNvPr id="2" name="文本框 1">
            <a:extLst>
              <a:ext uri="{FF2B5EF4-FFF2-40B4-BE49-F238E27FC236}">
                <a16:creationId xmlns:a16="http://schemas.microsoft.com/office/drawing/2014/main" id="{63438315-2921-45F1-9C30-7B33CB02DD37}"/>
              </a:ext>
            </a:extLst>
          </p:cNvPr>
          <p:cNvSpPr txBox="1"/>
          <p:nvPr/>
        </p:nvSpPr>
        <p:spPr>
          <a:xfrm>
            <a:off x="807665" y="1792941"/>
            <a:ext cx="10469935" cy="600164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1.《</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计算机软件需求规格说明规范</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GB/T9385-2008</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prstClr val="black"/>
                </a:solidFill>
                <a:latin typeface="等线" panose="020F0502020204030204"/>
                <a:ea typeface="等线" panose="02010600030101010101" pitchFamily="2" charset="-122"/>
              </a:rPr>
              <a:t>2</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软件工程导论</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（张海藩、牟永敏编著第六版）</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prstClr val="black"/>
                </a:solidFill>
                <a:latin typeface="等线" panose="020F0502020204030204"/>
                <a:ea typeface="等线" panose="02010600030101010101" pitchFamily="2" charset="-122"/>
              </a:rPr>
              <a:t>3</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计算机软件产品开发文件编制指南</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》(GB8567—88</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endPar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prstClr val="black"/>
                </a:solidFill>
                <a:latin typeface="等线" panose="020F0502020204030204"/>
                <a:ea typeface="等线" panose="02010600030101010101" pitchFamily="2" charset="-122"/>
              </a:rPr>
              <a:t>4</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r>
              <a:rPr kumimoji="0" lang="zh-CN" altLang="en-US"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表白墙网站项目开发计划</a:t>
            </a:r>
            <a:r>
              <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2400" dirty="0">
                <a:solidFill>
                  <a:prstClr val="black"/>
                </a:solidFill>
                <a:latin typeface="等线" panose="020F0502020204030204"/>
                <a:ea typeface="等线" panose="02010600030101010101" pitchFamily="2" charset="-122"/>
              </a:rPr>
              <a:t>5.《</a:t>
            </a:r>
            <a:r>
              <a:rPr lang="zh-CN" altLang="en-US" sz="2400" dirty="0">
                <a:solidFill>
                  <a:prstClr val="black"/>
                </a:solidFill>
                <a:latin typeface="等线" panose="020F0502020204030204"/>
                <a:ea typeface="等线" panose="02010600030101010101" pitchFamily="2" charset="-122"/>
              </a:rPr>
              <a:t>校园表白墙软件用户手册</a:t>
            </a:r>
            <a:r>
              <a:rPr lang="en-US" altLang="zh-CN" sz="2400" dirty="0">
                <a:solidFill>
                  <a:prstClr val="black"/>
                </a:solidFill>
                <a:latin typeface="等线" panose="020F0502020204030204"/>
                <a:ea typeface="等线" panose="02010600030101010101" pitchFamily="2" charset="-122"/>
              </a:rPr>
              <a:t>》</a:t>
            </a:r>
          </a:p>
          <a:p>
            <a:pPr>
              <a:defRPr/>
            </a:pPr>
            <a:r>
              <a:rPr lang="en-US" altLang="zh-CN" sz="2400" dirty="0">
                <a:latin typeface="+mn-ea"/>
              </a:rPr>
              <a:t>6.  PDL</a:t>
            </a:r>
            <a:r>
              <a:rPr lang="zh-CN" altLang="en-US" sz="2400" dirty="0">
                <a:latin typeface="+mn-ea"/>
              </a:rPr>
              <a:t>语言 </a:t>
            </a:r>
            <a:r>
              <a:rPr lang="en-US" altLang="zh-CN" sz="2400" dirty="0">
                <a:latin typeface="+mn-ea"/>
              </a:rPr>
              <a:t>https://www.docin.com/p-102328459.html</a:t>
            </a:r>
            <a:r>
              <a:rPr lang="zh-CN" altLang="en-US" sz="2400" dirty="0">
                <a:latin typeface="+mn-ea"/>
              </a:rPr>
              <a:t>（</a:t>
            </a:r>
            <a:r>
              <a:rPr lang="en-US" altLang="zh-CN" sz="2400" dirty="0">
                <a:latin typeface="+mn-ea"/>
              </a:rPr>
              <a:t>2021.11.14</a:t>
            </a:r>
            <a:r>
              <a:rPr lang="zh-CN" altLang="en-US" sz="2400" dirty="0">
                <a:latin typeface="+mn-ea"/>
              </a:rPr>
              <a:t>）</a:t>
            </a:r>
          </a:p>
          <a:p>
            <a:pPr>
              <a:defRPr/>
            </a:pPr>
            <a:r>
              <a:rPr lang="en-US" altLang="zh-CN" sz="2400" dirty="0">
                <a:effectLst/>
                <a:latin typeface="+mn-ea"/>
                <a:cs typeface="Times New Roman" panose="02020603050405020304" pitchFamily="18" charset="0"/>
              </a:rPr>
              <a:t>7.</a:t>
            </a:r>
            <a:r>
              <a:rPr lang="zh-CN" altLang="zh-CN" sz="2400" dirty="0">
                <a:effectLst/>
                <a:latin typeface="+mn-ea"/>
                <a:cs typeface="Times New Roman" panose="02020603050405020304" pitchFamily="18" charset="0"/>
              </a:rPr>
              <a:t>《</a:t>
            </a:r>
            <a:r>
              <a:rPr lang="en-US" altLang="zh-CN" sz="2400" dirty="0">
                <a:effectLst/>
                <a:latin typeface="+mn-ea"/>
                <a:cs typeface="Times New Roman" panose="02020603050405020304" pitchFamily="18" charset="0"/>
              </a:rPr>
              <a:t>GB/T 8567-2006</a:t>
            </a:r>
            <a:r>
              <a:rPr lang="zh-CN" altLang="zh-CN" sz="2400" dirty="0">
                <a:effectLst/>
                <a:latin typeface="+mn-ea"/>
                <a:cs typeface="Times New Roman" panose="02020603050405020304" pitchFamily="18" charset="0"/>
              </a:rPr>
              <a:t>》</a:t>
            </a:r>
            <a:endParaRPr lang="en-US" altLang="zh-CN" sz="2400" dirty="0">
              <a:effectLst/>
              <a:latin typeface="+mn-ea"/>
              <a:cs typeface="Times New Roman" panose="02020603050405020304" pitchFamily="18" charset="0"/>
            </a:endParaRPr>
          </a:p>
          <a:p>
            <a:pPr>
              <a:defRPr/>
            </a:pPr>
            <a:r>
              <a:rPr lang="en-US" altLang="zh-CN" sz="2400" dirty="0">
                <a:latin typeface="+mn-ea"/>
                <a:cs typeface="Times New Roman" panose="02020603050405020304" pitchFamily="18" charset="0"/>
              </a:rPr>
              <a:t>8.</a:t>
            </a:r>
            <a:r>
              <a:rPr lang="zh-CN" altLang="en-US" sz="2400" b="0" i="0" dirty="0">
                <a:effectLst/>
                <a:latin typeface="PingFang SC"/>
              </a:rPr>
              <a:t> </a:t>
            </a:r>
            <a:r>
              <a:rPr lang="en-US" altLang="zh-CN" sz="2400" b="0" i="0" dirty="0" err="1">
                <a:effectLst/>
                <a:latin typeface="PingFang SC"/>
              </a:rPr>
              <a:t>Springboot+Vue</a:t>
            </a:r>
            <a:r>
              <a:rPr lang="zh-CN" altLang="en-US" sz="2400" b="0" i="0" dirty="0">
                <a:effectLst/>
                <a:latin typeface="PingFang SC"/>
              </a:rPr>
              <a:t>前后端分离多用户社区项目实战教程</a:t>
            </a:r>
            <a:r>
              <a:rPr lang="en-US" altLang="zh-CN" sz="2400" b="0" i="0" dirty="0">
                <a:effectLst/>
                <a:latin typeface="PingFang SC"/>
              </a:rPr>
              <a:t>https://www.bilibili.com/video/BV1Wz4y1U7vC</a:t>
            </a:r>
          </a:p>
          <a:p>
            <a:pPr>
              <a:defRPr/>
            </a:pPr>
            <a:r>
              <a:rPr lang="en-US" altLang="zh-CN" sz="2400" dirty="0">
                <a:latin typeface="PingFang SC"/>
              </a:rPr>
              <a:t>9. Spring Boot + vue.js</a:t>
            </a:r>
            <a:r>
              <a:rPr lang="zh-CN" altLang="en-US" sz="2400" dirty="0">
                <a:latin typeface="PingFang SC"/>
              </a:rPr>
              <a:t>下实现向邮箱发送验证码功能</a:t>
            </a:r>
            <a:r>
              <a:rPr lang="en-US" altLang="zh-CN" sz="2400" dirty="0">
                <a:latin typeface="PingFang SC"/>
              </a:rPr>
              <a:t>https://blog.csdn.net/MrZhang835/article/details/88555306</a:t>
            </a:r>
          </a:p>
          <a:p>
            <a:pPr>
              <a:defRPr/>
            </a:pPr>
            <a:endParaRPr lang="zh-CN" altLang="en-US" sz="2400" b="0" i="0" dirty="0">
              <a:effectLst/>
              <a:latin typeface="PingFang SC"/>
            </a:endParaRPr>
          </a:p>
          <a:p>
            <a:pPr>
              <a:defRPr/>
            </a:pPr>
            <a:endParaRPr lang="zh-CN" altLang="zh-CN" sz="2400" dirty="0">
              <a:effectLst/>
              <a:latin typeface="+mn-ea"/>
              <a:cs typeface="Times New Roman" panose="02020603050405020304" pitchFamily="18" charset="0"/>
            </a:endParaRPr>
          </a:p>
          <a:p>
            <a:pPr>
              <a:defRPr/>
            </a:pPr>
            <a:endParaRPr lang="en-US" altLang="zh-CN" sz="2400" dirty="0">
              <a:latin typeface="+mn-ea"/>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altLang="zh-CN" sz="2400" b="0" i="0" u="none" strike="noStrike" kern="1200" cap="none" spc="0" normalizeH="0" baseline="0" noProof="0" dirty="0">
              <a:ln>
                <a:noFill/>
              </a:ln>
              <a:solidFill>
                <a:prstClr val="black"/>
              </a:solidFill>
              <a:effectLst/>
              <a:uLnTx/>
              <a:uFillTx/>
              <a:latin typeface="等线" panose="020F0502020204030204"/>
              <a:ea typeface="等线" panose="02010600030101010101" pitchFamily="2" charset="-122"/>
              <a:cs typeface="+mn-cs"/>
            </a:endParaRPr>
          </a:p>
        </p:txBody>
      </p:sp>
      <p:pic>
        <p:nvPicPr>
          <p:cNvPr id="4" name="图片 3">
            <a:extLst>
              <a:ext uri="{FF2B5EF4-FFF2-40B4-BE49-F238E27FC236}">
                <a16:creationId xmlns:a16="http://schemas.microsoft.com/office/drawing/2014/main" id="{F35EEA6B-920E-4BB8-A24C-DB27C43843F6}"/>
              </a:ext>
            </a:extLst>
          </p:cNvPr>
          <p:cNvPicPr>
            <a:picLocks noChangeAspect="1"/>
          </p:cNvPicPr>
          <p:nvPr/>
        </p:nvPicPr>
        <p:blipFill rotWithShape="1">
          <a:blip r:embed="rId3"/>
          <a:srcRect l="20133" b="45801"/>
          <a:stretch/>
        </p:blipFill>
        <p:spPr>
          <a:xfrm>
            <a:off x="8146473" y="0"/>
            <a:ext cx="4045527" cy="3716977"/>
          </a:xfrm>
          <a:prstGeom prst="rect">
            <a:avLst/>
          </a:prstGeom>
        </p:spPr>
      </p:pic>
    </p:spTree>
    <p:extLst>
      <p:ext uri="{BB962C8B-B14F-4D97-AF65-F5344CB8AC3E}">
        <p14:creationId xmlns:p14="http://schemas.microsoft.com/office/powerpoint/2010/main" val="29352356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advTm="0">
        <p15:prstTrans prst="drape"/>
      </p:transition>
    </mc:Choice>
    <mc:Fallback xmlns="">
      <p:transition spd="slow" advTm="0">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
          <p:cNvPicPr>
            <a:picLocks noChangeAspect="1"/>
          </p:cNvPicPr>
          <p:nvPr/>
        </p:nvPicPr>
        <p:blipFill>
          <a:blip r:embed="rId2"/>
          <a:stretch>
            <a:fillRect/>
          </a:stretch>
        </p:blipFill>
        <p:spPr>
          <a:xfrm>
            <a:off x="4745355" y="-588645"/>
            <a:ext cx="12060555" cy="8474075"/>
          </a:xfrm>
          <a:prstGeom prst="rect">
            <a:avLst/>
          </a:prstGeom>
        </p:spPr>
      </p:pic>
      <p:sp>
        <p:nvSpPr>
          <p:cNvPr id="5" name="文本框 4"/>
          <p:cNvSpPr txBox="1"/>
          <p:nvPr/>
        </p:nvSpPr>
        <p:spPr>
          <a:xfrm>
            <a:off x="768985" y="2095500"/>
            <a:ext cx="7110730" cy="1445260"/>
          </a:xfrm>
          <a:prstGeom prst="rect">
            <a:avLst/>
          </a:prstGeom>
          <a:noFill/>
        </p:spPr>
        <p:txBody>
          <a:bodyPr wrap="square" rtlCol="0">
            <a:spAutoFit/>
          </a:bodyPr>
          <a:lstStyle/>
          <a:p>
            <a:pPr algn="l"/>
            <a:r>
              <a:rPr lang="en-US" altLang="zh-CN" sz="8800" dirty="0">
                <a:ln>
                  <a:solidFill>
                    <a:srgbClr val="383987"/>
                  </a:solidFill>
                </a:ln>
                <a:noFill/>
                <a:latin typeface="Agency FB" panose="020B0503020202020204" charset="0"/>
              </a:rPr>
              <a:t>THANKS</a:t>
            </a:r>
          </a:p>
        </p:txBody>
      </p:sp>
      <p:sp>
        <p:nvSpPr>
          <p:cNvPr id="2" name="文本框 1"/>
          <p:cNvSpPr txBox="1"/>
          <p:nvPr/>
        </p:nvSpPr>
        <p:spPr>
          <a:xfrm>
            <a:off x="934085" y="3540760"/>
            <a:ext cx="4176395" cy="460375"/>
          </a:xfrm>
          <a:prstGeom prst="rect">
            <a:avLst/>
          </a:prstGeom>
          <a:noFill/>
        </p:spPr>
        <p:txBody>
          <a:bodyPr wrap="square" rtlCol="0">
            <a:spAutoFit/>
          </a:bodyPr>
          <a:lstStyle/>
          <a:p>
            <a:pPr algn="dist"/>
            <a:r>
              <a:rPr lang="zh-CN" altLang="en-US" sz="2400">
                <a:ln>
                  <a:noFill/>
                </a:ln>
                <a:solidFill>
                  <a:srgbClr val="383987"/>
                </a:solidFill>
                <a:latin typeface="微软雅黑" panose="020B0503020204020204" charset="-122"/>
                <a:ea typeface="微软雅黑" panose="020B0503020204020204" charset="-122"/>
              </a:rPr>
              <a:t>谢谢观看</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3D6AE7-77D8-4ED9-B318-BB842F1026A2}"/>
              </a:ext>
            </a:extLst>
          </p:cNvPr>
          <p:cNvSpPr>
            <a:spLocks noGrp="1"/>
          </p:cNvSpPr>
          <p:nvPr>
            <p:ph type="title"/>
          </p:nvPr>
        </p:nvSpPr>
        <p:spPr>
          <a:xfrm>
            <a:off x="1192305" y="698966"/>
            <a:ext cx="7714129" cy="432734"/>
          </a:xfrm>
        </p:spPr>
        <p:txBody>
          <a:bodyPr>
            <a:noAutofit/>
          </a:bodyPr>
          <a:lstStyle/>
          <a:p>
            <a:r>
              <a:rPr lang="zh-CN" altLang="en-US" sz="2800" dirty="0"/>
              <a:t>功能模块</a:t>
            </a:r>
          </a:p>
        </p:txBody>
      </p:sp>
      <p:pic>
        <p:nvPicPr>
          <p:cNvPr id="4" name="内容占位符 3">
            <a:extLst>
              <a:ext uri="{FF2B5EF4-FFF2-40B4-BE49-F238E27FC236}">
                <a16:creationId xmlns:a16="http://schemas.microsoft.com/office/drawing/2014/main" id="{25AB673E-4EF3-451C-8055-3DB1846F25D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3077" y="1395318"/>
            <a:ext cx="7132264" cy="5283827"/>
          </a:xfrm>
          <a:prstGeom prst="rect">
            <a:avLst/>
          </a:prstGeom>
        </p:spPr>
      </p:pic>
      <p:pic>
        <p:nvPicPr>
          <p:cNvPr id="5" name="图片 4">
            <a:extLst>
              <a:ext uri="{FF2B5EF4-FFF2-40B4-BE49-F238E27FC236}">
                <a16:creationId xmlns:a16="http://schemas.microsoft.com/office/drawing/2014/main" id="{EB50CD81-20E3-40E0-A312-35B17A6EB555}"/>
              </a:ext>
            </a:extLst>
          </p:cNvPr>
          <p:cNvPicPr>
            <a:picLocks noChangeAspect="1"/>
          </p:cNvPicPr>
          <p:nvPr/>
        </p:nvPicPr>
        <p:blipFill rotWithShape="1">
          <a:blip r:embed="rId3"/>
          <a:srcRect l="20133" b="45801"/>
          <a:stretch/>
        </p:blipFill>
        <p:spPr>
          <a:xfrm>
            <a:off x="8146473" y="0"/>
            <a:ext cx="4045527" cy="3716977"/>
          </a:xfrm>
          <a:prstGeom prst="rect">
            <a:avLst/>
          </a:prstGeom>
        </p:spPr>
      </p:pic>
      <p:pic>
        <p:nvPicPr>
          <p:cNvPr id="6" name="图片 5">
            <a:extLst>
              <a:ext uri="{FF2B5EF4-FFF2-40B4-BE49-F238E27FC236}">
                <a16:creationId xmlns:a16="http://schemas.microsoft.com/office/drawing/2014/main" id="{94451B7C-61AE-4C81-B28D-17B649B94293}"/>
              </a:ext>
            </a:extLst>
          </p:cNvPr>
          <p:cNvPicPr>
            <a:picLocks noChangeAspect="1"/>
          </p:cNvPicPr>
          <p:nvPr/>
        </p:nvPicPr>
        <p:blipFill>
          <a:blip r:embed="rId4"/>
          <a:stretch>
            <a:fillRect/>
          </a:stretch>
        </p:blipFill>
        <p:spPr>
          <a:xfrm rot="16200000">
            <a:off x="-40697" y="3872220"/>
            <a:ext cx="3026478" cy="2945081"/>
          </a:xfrm>
          <a:prstGeom prst="rect">
            <a:avLst/>
          </a:prstGeom>
        </p:spPr>
      </p:pic>
    </p:spTree>
    <p:extLst>
      <p:ext uri="{BB962C8B-B14F-4D97-AF65-F5344CB8AC3E}">
        <p14:creationId xmlns:p14="http://schemas.microsoft.com/office/powerpoint/2010/main" val="3034986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085D80BF-C6CF-4659-953A-76900370E2F5}"/>
              </a:ext>
            </a:extLst>
          </p:cNvPr>
          <p:cNvPicPr>
            <a:picLocks noChangeAspect="1"/>
          </p:cNvPicPr>
          <p:nvPr/>
        </p:nvPicPr>
        <p:blipFill>
          <a:blip r:embed="rId2"/>
          <a:stretch>
            <a:fillRect/>
          </a:stretch>
        </p:blipFill>
        <p:spPr>
          <a:xfrm>
            <a:off x="557323" y="802127"/>
            <a:ext cx="10638442" cy="5966977"/>
          </a:xfrm>
          <a:prstGeom prst="rect">
            <a:avLst/>
          </a:prstGeom>
        </p:spPr>
      </p:pic>
      <p:sp>
        <p:nvSpPr>
          <p:cNvPr id="2" name="标题 1">
            <a:extLst>
              <a:ext uri="{FF2B5EF4-FFF2-40B4-BE49-F238E27FC236}">
                <a16:creationId xmlns:a16="http://schemas.microsoft.com/office/drawing/2014/main" id="{9D78B5BB-F991-4C0A-BC3F-AD065E4DB6E0}"/>
              </a:ext>
            </a:extLst>
          </p:cNvPr>
          <p:cNvSpPr>
            <a:spLocks noGrp="1"/>
          </p:cNvSpPr>
          <p:nvPr>
            <p:ph type="title"/>
          </p:nvPr>
        </p:nvSpPr>
        <p:spPr>
          <a:xfrm>
            <a:off x="198120" y="0"/>
            <a:ext cx="10515600" cy="1325563"/>
          </a:xfrm>
        </p:spPr>
        <p:txBody>
          <a:bodyPr/>
          <a:lstStyle/>
          <a:p>
            <a:r>
              <a:rPr lang="zh-CN" altLang="en-US" dirty="0"/>
              <a:t>可行性分析报告</a:t>
            </a:r>
          </a:p>
        </p:txBody>
      </p:sp>
    </p:spTree>
    <p:extLst>
      <p:ext uri="{BB962C8B-B14F-4D97-AF65-F5344CB8AC3E}">
        <p14:creationId xmlns:p14="http://schemas.microsoft.com/office/powerpoint/2010/main" val="22389920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BE36E7F4-1D38-4A00-BD99-32A55EAB6963}"/>
              </a:ext>
            </a:extLst>
          </p:cNvPr>
          <p:cNvPicPr>
            <a:picLocks noChangeAspect="1"/>
          </p:cNvPicPr>
          <p:nvPr/>
        </p:nvPicPr>
        <p:blipFill rotWithShape="1">
          <a:blip r:embed="rId2"/>
          <a:srcRect l="20133" b="45801"/>
          <a:stretch/>
        </p:blipFill>
        <p:spPr>
          <a:xfrm>
            <a:off x="8146473" y="0"/>
            <a:ext cx="4045527" cy="3716977"/>
          </a:xfrm>
          <a:prstGeom prst="rect">
            <a:avLst/>
          </a:prstGeom>
        </p:spPr>
      </p:pic>
      <p:sp>
        <p:nvSpPr>
          <p:cNvPr id="2" name="标题 1">
            <a:extLst>
              <a:ext uri="{FF2B5EF4-FFF2-40B4-BE49-F238E27FC236}">
                <a16:creationId xmlns:a16="http://schemas.microsoft.com/office/drawing/2014/main" id="{A0776A88-D6E7-44CE-B0EC-2C78918A73BB}"/>
              </a:ext>
            </a:extLst>
          </p:cNvPr>
          <p:cNvSpPr>
            <a:spLocks noGrp="1"/>
          </p:cNvSpPr>
          <p:nvPr>
            <p:ph type="title"/>
          </p:nvPr>
        </p:nvSpPr>
        <p:spPr/>
        <p:txBody>
          <a:bodyPr/>
          <a:lstStyle/>
          <a:p>
            <a:r>
              <a:rPr lang="zh-CN" altLang="en-US" dirty="0"/>
              <a:t>可行性分析</a:t>
            </a:r>
          </a:p>
        </p:txBody>
      </p:sp>
      <p:graphicFrame>
        <p:nvGraphicFramePr>
          <p:cNvPr id="4" name="表格 4">
            <a:extLst>
              <a:ext uri="{FF2B5EF4-FFF2-40B4-BE49-F238E27FC236}">
                <a16:creationId xmlns:a16="http://schemas.microsoft.com/office/drawing/2014/main" id="{C338CFAD-45FA-4196-B20B-2FC845F0C49B}"/>
              </a:ext>
            </a:extLst>
          </p:cNvPr>
          <p:cNvGraphicFramePr>
            <a:graphicFrameLocks noGrp="1"/>
          </p:cNvGraphicFramePr>
          <p:nvPr>
            <p:ph idx="1"/>
            <p:extLst>
              <p:ext uri="{D42A27DB-BD31-4B8C-83A1-F6EECF244321}">
                <p14:modId xmlns:p14="http://schemas.microsoft.com/office/powerpoint/2010/main" val="1396919588"/>
              </p:ext>
            </p:extLst>
          </p:nvPr>
        </p:nvGraphicFramePr>
        <p:xfrm>
          <a:off x="838199" y="1825625"/>
          <a:ext cx="10627660" cy="4433200"/>
        </p:xfrm>
        <a:graphic>
          <a:graphicData uri="http://schemas.openxmlformats.org/drawingml/2006/table">
            <a:tbl>
              <a:tblPr firstRow="1" bandRow="1">
                <a:tableStyleId>{5C22544A-7EE6-4342-B048-85BDC9FD1C3A}</a:tableStyleId>
              </a:tblPr>
              <a:tblGrid>
                <a:gridCol w="2125532">
                  <a:extLst>
                    <a:ext uri="{9D8B030D-6E8A-4147-A177-3AD203B41FA5}">
                      <a16:colId xmlns:a16="http://schemas.microsoft.com/office/drawing/2014/main" val="3527864400"/>
                    </a:ext>
                  </a:extLst>
                </a:gridCol>
                <a:gridCol w="8502128">
                  <a:extLst>
                    <a:ext uri="{9D8B030D-6E8A-4147-A177-3AD203B41FA5}">
                      <a16:colId xmlns:a16="http://schemas.microsoft.com/office/drawing/2014/main" val="3247348943"/>
                    </a:ext>
                  </a:extLst>
                </a:gridCol>
              </a:tblGrid>
              <a:tr h="1305952">
                <a:tc>
                  <a:txBody>
                    <a:bodyPr/>
                    <a:lstStyle/>
                    <a:p>
                      <a:r>
                        <a:rPr lang="zh-CN" altLang="en-US" dirty="0"/>
                        <a:t>可行性</a:t>
                      </a:r>
                    </a:p>
                    <a:p>
                      <a:endParaRPr lang="zh-CN" altLang="en-US" dirty="0"/>
                    </a:p>
                  </a:txBody>
                  <a:tcPr/>
                </a:tc>
                <a:tc>
                  <a:txBody>
                    <a:bodyPr/>
                    <a:lstStyle/>
                    <a:p>
                      <a:r>
                        <a:rPr lang="zh-CN" altLang="en-US" dirty="0"/>
                        <a:t>内容</a:t>
                      </a:r>
                    </a:p>
                  </a:txBody>
                  <a:tcPr/>
                </a:tc>
                <a:extLst>
                  <a:ext uri="{0D108BD9-81ED-4DB2-BD59-A6C34878D82A}">
                    <a16:rowId xmlns:a16="http://schemas.microsoft.com/office/drawing/2014/main" val="2516604290"/>
                  </a:ext>
                </a:extLst>
              </a:tr>
              <a:tr h="34747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技术上的可行性</a:t>
                      </a:r>
                    </a:p>
                    <a:p>
                      <a:endParaRPr lang="zh-CN" altLang="en-US" dirty="0"/>
                    </a:p>
                  </a:txBody>
                  <a:tcPr/>
                </a:tc>
                <a:tc>
                  <a:txBody>
                    <a:bodyPr/>
                    <a:lstStyle/>
                    <a:p>
                      <a:r>
                        <a:rPr lang="zh-CN" altLang="en-US" dirty="0"/>
                        <a:t>此次我们选择的是开发一个网站，开发前端暂定使用</a:t>
                      </a:r>
                      <a:r>
                        <a:rPr lang="en-US" altLang="zh-CN" dirty="0" err="1"/>
                        <a:t>vue</a:t>
                      </a:r>
                      <a:r>
                        <a:rPr lang="zh-CN" altLang="en-US" dirty="0"/>
                        <a:t>，后端暂定使用</a:t>
                      </a:r>
                      <a:r>
                        <a:rPr lang="en-US" altLang="zh-CN" dirty="0" err="1"/>
                        <a:t>springboot</a:t>
                      </a:r>
                      <a:r>
                        <a:rPr lang="zh-CN" altLang="en-US" dirty="0"/>
                        <a:t>，主要的原因是</a:t>
                      </a:r>
                      <a:r>
                        <a:rPr lang="en-US" altLang="zh-CN" dirty="0" err="1"/>
                        <a:t>vue+springboot</a:t>
                      </a:r>
                      <a:r>
                        <a:rPr lang="zh-CN" altLang="en-US" dirty="0"/>
                        <a:t>可以实现前后端分离开发，功能强大。</a:t>
                      </a:r>
                    </a:p>
                    <a:p>
                      <a:r>
                        <a:rPr lang="zh-CN" altLang="en-US" dirty="0"/>
                        <a:t>项目成员在此前有一定的网页制作经验，学习成本较低。</a:t>
                      </a:r>
                    </a:p>
                    <a:p>
                      <a:endParaRPr lang="zh-CN" altLang="en-US" dirty="0"/>
                    </a:p>
                  </a:txBody>
                  <a:tcPr/>
                </a:tc>
                <a:extLst>
                  <a:ext uri="{0D108BD9-81ED-4DB2-BD59-A6C34878D82A}">
                    <a16:rowId xmlns:a16="http://schemas.microsoft.com/office/drawing/2014/main" val="3433978794"/>
                  </a:ext>
                </a:extLst>
              </a:tr>
              <a:tr h="256032">
                <a:tc>
                  <a:txBody>
                    <a:bodyPr/>
                    <a:lstStyle/>
                    <a:p>
                      <a:r>
                        <a:rPr lang="zh-CN" altLang="en-US" dirty="0"/>
                        <a:t>管理上的可行性</a:t>
                      </a:r>
                    </a:p>
                    <a:p>
                      <a:endParaRPr lang="zh-CN" altLang="en-US" dirty="0"/>
                    </a:p>
                  </a:txBody>
                  <a:tcPr/>
                </a:tc>
                <a:tc>
                  <a:txBody>
                    <a:bodyPr/>
                    <a:lstStyle/>
                    <a:p>
                      <a:r>
                        <a:rPr lang="zh-CN" altLang="en-US" dirty="0"/>
                        <a:t>系统主要应用于学院内部，对管理员赋予数据录入、查询、修改以及对数据库的清零等功能。</a:t>
                      </a:r>
                    </a:p>
                    <a:p>
                      <a:endParaRPr lang="zh-CN" altLang="en-US" dirty="0"/>
                    </a:p>
                  </a:txBody>
                  <a:tcPr/>
                </a:tc>
                <a:extLst>
                  <a:ext uri="{0D108BD9-81ED-4DB2-BD59-A6C34878D82A}">
                    <a16:rowId xmlns:a16="http://schemas.microsoft.com/office/drawing/2014/main" val="4036167567"/>
                  </a:ext>
                </a:extLst>
              </a:tr>
              <a:tr h="1024128">
                <a:tc>
                  <a:txBody>
                    <a:bodyPr/>
                    <a:lstStyle/>
                    <a:p>
                      <a:r>
                        <a:rPr lang="zh-CN" altLang="en-US" dirty="0"/>
                        <a:t>安全上的可行性</a:t>
                      </a:r>
                    </a:p>
                    <a:p>
                      <a:endParaRPr lang="zh-CN" altLang="en-US" dirty="0"/>
                    </a:p>
                  </a:txBody>
                  <a:tcPr/>
                </a:tc>
                <a:tc>
                  <a:txBody>
                    <a:bodyPr/>
                    <a:lstStyle/>
                    <a:p>
                      <a:r>
                        <a:rPr lang="zh-CN" altLang="en-US" dirty="0"/>
                        <a:t>在建立数据库时可以通过对数据库的设计用户名和密码进行保密，以及在建立数据库以后可以对数据进行压缩等技术，保证数据的安全，使数据库具有安全保障。</a:t>
                      </a:r>
                    </a:p>
                    <a:p>
                      <a:endParaRPr lang="zh-CN" altLang="en-US" dirty="0"/>
                    </a:p>
                  </a:txBody>
                  <a:tcPr/>
                </a:tc>
                <a:extLst>
                  <a:ext uri="{0D108BD9-81ED-4DB2-BD59-A6C34878D82A}">
                    <a16:rowId xmlns:a16="http://schemas.microsoft.com/office/drawing/2014/main" val="173258263"/>
                  </a:ext>
                </a:extLst>
              </a:tr>
            </a:tbl>
          </a:graphicData>
        </a:graphic>
      </p:graphicFrame>
    </p:spTree>
    <p:extLst>
      <p:ext uri="{BB962C8B-B14F-4D97-AF65-F5344CB8AC3E}">
        <p14:creationId xmlns:p14="http://schemas.microsoft.com/office/powerpoint/2010/main" val="29121287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78B5BB-F991-4C0A-BC3F-AD065E4DB6E0}"/>
              </a:ext>
            </a:extLst>
          </p:cNvPr>
          <p:cNvSpPr>
            <a:spLocks noGrp="1"/>
          </p:cNvSpPr>
          <p:nvPr>
            <p:ph type="title"/>
          </p:nvPr>
        </p:nvSpPr>
        <p:spPr>
          <a:xfrm>
            <a:off x="198120" y="0"/>
            <a:ext cx="10515600" cy="1325563"/>
          </a:xfrm>
        </p:spPr>
        <p:txBody>
          <a:bodyPr/>
          <a:lstStyle/>
          <a:p>
            <a:r>
              <a:rPr lang="zh-CN" altLang="en-US" dirty="0"/>
              <a:t>需求规格说明书</a:t>
            </a:r>
          </a:p>
        </p:txBody>
      </p:sp>
      <p:pic>
        <p:nvPicPr>
          <p:cNvPr id="4" name="图片 3">
            <a:extLst>
              <a:ext uri="{FF2B5EF4-FFF2-40B4-BE49-F238E27FC236}">
                <a16:creationId xmlns:a16="http://schemas.microsoft.com/office/drawing/2014/main" id="{2A6AF470-8C9C-4795-ABED-1FEC236144B8}"/>
              </a:ext>
            </a:extLst>
          </p:cNvPr>
          <p:cNvPicPr>
            <a:picLocks noChangeAspect="1"/>
          </p:cNvPicPr>
          <p:nvPr/>
        </p:nvPicPr>
        <p:blipFill>
          <a:blip r:embed="rId2"/>
          <a:stretch>
            <a:fillRect/>
          </a:stretch>
        </p:blipFill>
        <p:spPr>
          <a:xfrm>
            <a:off x="761537" y="876047"/>
            <a:ext cx="10668925" cy="5837426"/>
          </a:xfrm>
          <a:prstGeom prst="rect">
            <a:avLst/>
          </a:prstGeom>
        </p:spPr>
      </p:pic>
    </p:spTree>
    <p:extLst>
      <p:ext uri="{BB962C8B-B14F-4D97-AF65-F5344CB8AC3E}">
        <p14:creationId xmlns:p14="http://schemas.microsoft.com/office/powerpoint/2010/main" val="8180128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264</TotalTime>
  <Words>2234</Words>
  <Application>Microsoft Office PowerPoint</Application>
  <PresentationFormat>宽屏</PresentationFormat>
  <Paragraphs>188</Paragraphs>
  <Slides>55</Slides>
  <Notes>0</Notes>
  <HiddenSlides>0</HiddenSlides>
  <MMClips>0</MMClips>
  <ScaleCrop>false</ScaleCrop>
  <HeadingPairs>
    <vt:vector size="6" baseType="variant">
      <vt:variant>
        <vt:lpstr>已用的字体</vt:lpstr>
      </vt:variant>
      <vt:variant>
        <vt:i4>13</vt:i4>
      </vt:variant>
      <vt:variant>
        <vt:lpstr>主题</vt:lpstr>
      </vt:variant>
      <vt:variant>
        <vt:i4>2</vt:i4>
      </vt:variant>
      <vt:variant>
        <vt:lpstr>幻灯片标题</vt:lpstr>
      </vt:variant>
      <vt:variant>
        <vt:i4>55</vt:i4>
      </vt:variant>
    </vt:vector>
  </HeadingPairs>
  <TitlesOfParts>
    <vt:vector size="70" baseType="lpstr">
      <vt:lpstr>PingFang SC</vt:lpstr>
      <vt:lpstr>等线</vt:lpstr>
      <vt:lpstr>等线 Light</vt:lpstr>
      <vt:lpstr>黑体</vt:lpstr>
      <vt:lpstr>楷体</vt:lpstr>
      <vt:lpstr>宋体</vt:lpstr>
      <vt:lpstr>微软雅黑</vt:lpstr>
      <vt:lpstr>幼圆</vt:lpstr>
      <vt:lpstr>Agency FB</vt:lpstr>
      <vt:lpstr>Arial</vt:lpstr>
      <vt:lpstr>Calibri</vt:lpstr>
      <vt:lpstr>Calibri Light</vt:lpstr>
      <vt:lpstr>Roboto Light</vt:lpstr>
      <vt:lpstr>Office 主题</vt:lpstr>
      <vt:lpstr>Office 主题​​</vt:lpstr>
      <vt:lpstr>PowerPoint 演示文稿</vt:lpstr>
      <vt:lpstr>PowerPoint 演示文稿</vt:lpstr>
      <vt:lpstr>PowerPoint 演示文稿</vt:lpstr>
      <vt:lpstr>PowerPoint 演示文稿</vt:lpstr>
      <vt:lpstr>项目计划</vt:lpstr>
      <vt:lpstr>功能模块</vt:lpstr>
      <vt:lpstr>可行性分析报告</vt:lpstr>
      <vt:lpstr>可行性分析</vt:lpstr>
      <vt:lpstr>需求规格说明书</vt:lpstr>
      <vt:lpstr>用户类别 </vt:lpstr>
      <vt:lpstr>功能与非功能需求</vt:lpstr>
      <vt:lpstr>PowerPoint 演示文稿</vt:lpstr>
      <vt:lpstr>界面原型</vt:lpstr>
      <vt:lpstr>用户反馈</vt:lpstr>
      <vt:lpstr>层次方框图 </vt:lpstr>
      <vt:lpstr>状态图 </vt:lpstr>
      <vt:lpstr>总体设计</vt:lpstr>
      <vt:lpstr>HIPO图</vt:lpstr>
      <vt:lpstr>PowerPoint 演示文稿</vt:lpstr>
      <vt:lpstr>业务流图</vt:lpstr>
      <vt:lpstr>详细设计</vt:lpstr>
      <vt:lpstr>架构图 </vt:lpstr>
      <vt:lpstr>数据库设计</vt:lpstr>
      <vt:lpstr>数据字典</vt:lpstr>
      <vt:lpstr>ER图</vt:lpstr>
      <vt:lpstr>关键算法设计</vt:lpstr>
      <vt:lpstr>代码规范</vt:lpstr>
      <vt:lpstr>内部走查</vt:lpstr>
      <vt:lpstr>PowerPoint 演示文稿</vt:lpstr>
      <vt:lpstr>用户手册</vt:lpstr>
      <vt:lpstr>PowerPoint 演示文稿</vt:lpstr>
      <vt:lpstr>PowerPoint 演示文稿</vt:lpstr>
      <vt:lpstr>程序清单</vt:lpstr>
      <vt:lpstr>PowerPoint 演示文稿</vt:lpstr>
      <vt:lpstr>PowerPoint 演示文稿</vt:lpstr>
      <vt:lpstr>PowerPoint 演示文稿</vt:lpstr>
      <vt:lpstr>测试计划</vt:lpstr>
      <vt:lpstr>测试计划文档</vt:lpstr>
      <vt:lpstr>单元测试用例文档</vt:lpstr>
      <vt:lpstr>删除收藏单元测试</vt:lpstr>
      <vt:lpstr>修改密码单元测试</vt:lpstr>
      <vt:lpstr>注册单元测试</vt:lpstr>
      <vt:lpstr>集成测试</vt:lpstr>
      <vt:lpstr>系统测试</vt:lpstr>
      <vt:lpstr>PowerPoint 演示文稿</vt:lpstr>
      <vt:lpstr>会议记录</vt:lpstr>
      <vt:lpstr>PowerPoint 演示文稿</vt:lpstr>
      <vt:lpstr>配置系统管理</vt:lpstr>
      <vt:lpstr>项目总结</vt:lpstr>
      <vt:lpstr>成员评价</vt:lpstr>
      <vt:lpstr>个人总结-吴联想</vt:lpstr>
      <vt:lpstr>个人总结-王义博</vt:lpstr>
      <vt:lpstr>个人总结-郑航舰</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吴 联想</cp:lastModifiedBy>
  <cp:revision>19</cp:revision>
  <dcterms:created xsi:type="dcterms:W3CDTF">2015-05-05T08:02:00Z</dcterms:created>
  <dcterms:modified xsi:type="dcterms:W3CDTF">2022-01-01T01:43:11Z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